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321" r:id="rId2"/>
    <p:sldId id="322" r:id="rId3"/>
    <p:sldId id="32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9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D60093"/>
    <a:srgbClr val="FFCC00"/>
    <a:srgbClr val="040000"/>
    <a:srgbClr val="00CC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505" autoAdjust="0"/>
    <p:restoredTop sz="90929"/>
  </p:normalViewPr>
  <p:slideViewPr>
    <p:cSldViewPr snapToGrid="0">
      <p:cViewPr>
        <p:scale>
          <a:sx n="60" d="100"/>
          <a:sy n="60" d="100"/>
        </p:scale>
        <p:origin x="-190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31B715-4417-41A7-AF38-0EB7925C732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IP Addressing: Address Space, Notations, Class Full addressing, Classless addressing, Network Address translation(NAT). </a:t>
            </a:r>
            <a:r>
              <a:rPr lang="en-IN" dirty="0" err="1" smtClean="0"/>
              <a:t>InternetProtocol</a:t>
            </a:r>
            <a:r>
              <a:rPr lang="en-IN" dirty="0" smtClean="0"/>
              <a:t>(IP): Datagram Format, Fragmentation, Options. ICMPv4: Messages, Debugging Tools, ICMP Check sum, </a:t>
            </a:r>
            <a:r>
              <a:rPr lang="en-IN" dirty="0" err="1" smtClean="0"/>
              <a:t>MobileIP</a:t>
            </a:r>
            <a:r>
              <a:rPr lang="en-IN" dirty="0" smtClean="0"/>
              <a:t>: Addressing, Agents, Three Phases. Inefficiency in </a:t>
            </a:r>
            <a:r>
              <a:rPr lang="en-IN" dirty="0" err="1" smtClean="0"/>
              <a:t>MobileIP</a:t>
            </a:r>
            <a:r>
              <a:rPr lang="en-IN" dirty="0" smtClean="0"/>
              <a:t>. Virtual Private Network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B715-4417-41A7-AF38-0EB7925C732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D38D-DE8A-4683-A140-F94B2C6ED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7B2D-1582-4CF7-9183-711EBAF616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2389A-F4F4-4763-B7B1-3987FF5FE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8835-B4AE-4F95-B6AE-47F4937F8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8677-3EAE-45F5-80D5-E30BD87C21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64BA-80F5-485D-9502-F4DBAF94D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839-1168-4AC2-8D92-43916FBB8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F593-2A30-4A82-BCC3-C7E2B1A991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CD35F-00F3-4C84-8860-F7F7EFDB49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DB7E0-8C30-4229-824C-878C4D750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0B3F-6326-4700-B14C-5DD050A48A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B79CF-2479-4DB3-8A79-57AA3E1E6B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5.png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5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16" y="0"/>
            <a:ext cx="1434560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73" y="4585830"/>
            <a:ext cx="8751627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(Autonomous)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Gurajada-Vizianagaram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418" y="194732"/>
            <a:ext cx="2417199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588" y="245247"/>
            <a:ext cx="1156168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41822" y="1382338"/>
            <a:ext cx="1156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050" y="0"/>
            <a:ext cx="1607344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9544" y="2870067"/>
            <a:ext cx="84503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SUBJECT  :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Advanced Computer Networks </a:t>
            </a:r>
            <a:endParaRPr lang="en-US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TOPIC     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:  Unit 1 – </a:t>
            </a:r>
            <a:r>
              <a:rPr lang="en-US" sz="2000" b="1" dirty="0" err="1" smtClean="0">
                <a:solidFill>
                  <a:schemeClr val="accent4">
                    <a:lumMod val="75000"/>
                  </a:schemeClr>
                </a:solidFill>
              </a:rPr>
              <a:t>Ipv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4</a:t>
            </a:r>
          </a:p>
          <a:p>
            <a:endParaRPr lang="en-US" sz="2000" dirty="0" smtClean="0"/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PRESENTED </a:t>
            </a:r>
            <a:r>
              <a:rPr lang="en-US" sz="2000" b="1" dirty="0" smtClean="0">
                <a:solidFill>
                  <a:srgbClr val="FF0000"/>
                </a:solidFill>
              </a:rPr>
              <a:t>BY </a:t>
            </a:r>
            <a:r>
              <a:rPr lang="en-US" sz="2000" b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US" sz="2000" dirty="0" err="1" smtClean="0"/>
              <a:t>Mr</a:t>
            </a:r>
            <a:r>
              <a:rPr lang="en-US" sz="2000" dirty="0" smtClean="0"/>
              <a:t> M Ch J </a:t>
            </a:r>
            <a:r>
              <a:rPr lang="en-US" sz="2000" dirty="0" err="1" smtClean="0"/>
              <a:t>Sekhar</a:t>
            </a:r>
            <a:endParaRPr lang="en-US" sz="2000" dirty="0" smtClean="0"/>
          </a:p>
          <a:p>
            <a:pPr algn="ctr"/>
            <a:r>
              <a:rPr lang="en-US" sz="2000" dirty="0" smtClean="0"/>
              <a:t>Assistant </a:t>
            </a:r>
            <a:r>
              <a:rPr lang="en-US" sz="2000" dirty="0" smtClean="0"/>
              <a:t>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277" y="1885461"/>
            <a:ext cx="896172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</a:rPr>
              <a:t>DEPARTMENT OF COMPUTER SCIENCE </a:t>
            </a:r>
            <a:endParaRPr lang="en-US" sz="3200" b="1" dirty="0" smtClean="0">
              <a:ln/>
              <a:solidFill>
                <a:schemeClr val="accent4"/>
              </a:solidFill>
            </a:endParaRPr>
          </a:p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</a:rPr>
              <a:t>AND </a:t>
            </a:r>
            <a:r>
              <a:rPr lang="en-US" sz="3200" b="1" dirty="0" smtClean="0">
                <a:ln/>
                <a:solidFill>
                  <a:schemeClr val="accent4"/>
                </a:solidFill>
              </a:rPr>
              <a:t>ENGINEERING</a:t>
            </a:r>
            <a:endParaRPr lang="en-US" sz="32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74986" y="0"/>
            <a:ext cx="7772400" cy="27432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Subject: </a:t>
            </a:r>
            <a:br>
              <a:rPr lang="en-US" sz="4000" dirty="0" smtClean="0"/>
            </a:br>
            <a:r>
              <a:rPr lang="en-US" sz="4000" dirty="0" smtClean="0"/>
              <a:t>Advanced Computer </a:t>
            </a:r>
            <a:r>
              <a:rPr lang="en-US" sz="4000" dirty="0" err="1" smtClean="0"/>
              <a:t>Netwroks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UNIT 1</a:t>
            </a:r>
            <a:br>
              <a:rPr lang="en-US" sz="4000" dirty="0" smtClean="0"/>
            </a:br>
            <a:r>
              <a:rPr lang="en-US" sz="4000" dirty="0" smtClean="0"/>
              <a:t>IPv4 </a:t>
            </a:r>
            <a:r>
              <a:rPr lang="en-US" sz="4000" dirty="0"/>
              <a:t>Addressing: </a:t>
            </a:r>
            <a:r>
              <a:rPr lang="en-US" sz="4000" dirty="0" smtClean="0"/>
              <a:t>Introduction</a:t>
            </a:r>
            <a:br>
              <a:rPr lang="en-US" sz="4000" dirty="0" smtClean="0"/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" name="Picture 6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614856" y="3421108"/>
            <a:ext cx="80561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IP Addressing: Address Space, Notations, Class Full addressing, Classless addressing, Network Address translation(NAT). </a:t>
            </a:r>
            <a:r>
              <a:rPr lang="en-IN" dirty="0" err="1" smtClean="0"/>
              <a:t>InternetProtocol</a:t>
            </a:r>
            <a:r>
              <a:rPr lang="en-IN" dirty="0" smtClean="0"/>
              <a:t>(IP): Datagram Format, Fragmentation, Options. ICMPv4: Messages, Debugging Tools, ICMP Check sum, </a:t>
            </a:r>
            <a:r>
              <a:rPr lang="en-IN" dirty="0" err="1" smtClean="0"/>
              <a:t>MobileIP</a:t>
            </a:r>
            <a:r>
              <a:rPr lang="en-IN" dirty="0" smtClean="0"/>
              <a:t>: Addressing, Agents, Three Phases. Inefficiency in </a:t>
            </a:r>
            <a:r>
              <a:rPr lang="en-IN" dirty="0" err="1" smtClean="0"/>
              <a:t>MobileIP</a:t>
            </a:r>
            <a:r>
              <a:rPr lang="en-IN" dirty="0" smtClean="0"/>
              <a:t>. Virtual Private Network Technology.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4628" y="0"/>
            <a:ext cx="7772400" cy="1143000"/>
          </a:xfrm>
        </p:spPr>
        <p:txBody>
          <a:bodyPr/>
          <a:lstStyle/>
          <a:p>
            <a:r>
              <a:rPr lang="en-US" sz="4000" dirty="0"/>
              <a:t>IP Addressing: introduction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76250" y="1514475"/>
            <a:ext cx="3695700" cy="4648200"/>
          </a:xfrm>
        </p:spPr>
        <p:txBody>
          <a:bodyPr/>
          <a:lstStyle/>
          <a:p>
            <a:r>
              <a:rPr lang="en-US" sz="2400">
                <a:solidFill>
                  <a:schemeClr val="accent2"/>
                </a:solidFill>
              </a:rPr>
              <a:t>IP address:</a:t>
            </a:r>
            <a:r>
              <a:rPr lang="en-US" sz="2400"/>
              <a:t> 32-bit identifier for host, router </a:t>
            </a:r>
            <a:r>
              <a:rPr lang="en-US" sz="2400" i="1"/>
              <a:t>interface</a:t>
            </a:r>
            <a:r>
              <a:rPr lang="en-US" sz="2400"/>
              <a:t> </a:t>
            </a:r>
          </a:p>
          <a:p>
            <a:r>
              <a:rPr lang="en-US" sz="2400" i="1">
                <a:solidFill>
                  <a:schemeClr val="accent2"/>
                </a:solidFill>
              </a:rPr>
              <a:t>interface:</a:t>
            </a:r>
            <a:r>
              <a:rPr lang="en-US" sz="2400"/>
              <a:t> connection between host/router and physical link</a:t>
            </a:r>
          </a:p>
          <a:p>
            <a:pPr lvl="1"/>
            <a:r>
              <a:rPr lang="en-US" sz="2000"/>
              <a:t>router’s typically have multiple interfaces</a:t>
            </a:r>
          </a:p>
          <a:p>
            <a:pPr lvl="1"/>
            <a:r>
              <a:rPr lang="en-US" sz="2000"/>
              <a:t>host may have multiple interfaces</a:t>
            </a:r>
          </a:p>
          <a:p>
            <a:pPr lvl="1"/>
            <a:r>
              <a:rPr lang="en-US" sz="2000"/>
              <a:t>IP addresses associated with each interface</a:t>
            </a: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4456113" y="1265238"/>
          <a:ext cx="584200" cy="463550"/>
        </p:xfrm>
        <a:graphic>
          <a:graphicData uri="http://schemas.openxmlformats.org/presentationml/2006/ole">
            <p:oleObj spid="_x0000_s52226" name="Clip" r:id="rId3" imgW="1305000" imgH="1085760" progId="">
              <p:embed/>
            </p:oleObj>
          </a:graphicData>
        </a:graphic>
      </p:graphicFrame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5016500" y="1638300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flipH="1">
            <a:off x="5307013" y="162401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5016500" y="2282825"/>
            <a:ext cx="27781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5026025" y="2909888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4456113" y="1931988"/>
          <a:ext cx="584200" cy="463550"/>
        </p:xfrm>
        <a:graphic>
          <a:graphicData uri="http://schemas.openxmlformats.org/presentationml/2006/ole">
            <p:oleObj spid="_x0000_s52227" name="Clip" r:id="rId4" imgW="1305000" imgH="1085760" progId="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4456113" y="2541588"/>
          <a:ext cx="584200" cy="463550"/>
        </p:xfrm>
        <a:graphic>
          <a:graphicData uri="http://schemas.openxmlformats.org/presentationml/2006/ole">
            <p:oleObj spid="_x0000_s52228" name="Clip" r:id="rId5" imgW="1305000" imgH="1085760" progId="">
              <p:embed/>
            </p:oleObj>
          </a:graphicData>
        </a:graphic>
      </p:graphicFrame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5307013" y="2481263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49988" y="2446338"/>
            <a:ext cx="711200" cy="381000"/>
            <a:chOff x="3600" y="219"/>
            <a:chExt cx="360" cy="175"/>
          </a:xfrm>
        </p:grpSpPr>
        <p:sp>
          <p:nvSpPr>
            <p:cNvPr id="3085" name="Oval 1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86" name="Line 1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3089" name="Oval 1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091" name="Line 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4" name="Group 2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095" name="Line 2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096" name="Line 2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097" name="Line 2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4975225" y="13128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223.1.1.1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4975225" y="1955800"/>
            <a:ext cx="1031875" cy="336550"/>
            <a:chOff x="3251" y="608"/>
            <a:chExt cx="650" cy="212"/>
          </a:xfrm>
        </p:grpSpPr>
        <p:sp>
          <p:nvSpPr>
            <p:cNvPr id="3100" name="Rectangle 28"/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01" name="Text Box 29"/>
            <p:cNvSpPr txBox="1">
              <a:spLocks noChangeArrowheads="1"/>
            </p:cNvSpPr>
            <p:nvPr/>
          </p:nvSpPr>
          <p:spPr bwMode="auto">
            <a:xfrm>
              <a:off x="3251" y="608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223.1.1.2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4860925" y="2894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223.1.1.3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5651500" y="22225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223.1.1.4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>
            <a:off x="6854825" y="2490788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6727825" y="2212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223.1.2.9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06" name="Line 34"/>
          <p:cNvSpPr>
            <a:spLocks noChangeShapeType="1"/>
          </p:cNvSpPr>
          <p:nvPr/>
        </p:nvSpPr>
        <p:spPr bwMode="auto">
          <a:xfrm flipH="1">
            <a:off x="7878763" y="179546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107" name="Object 35"/>
          <p:cNvGraphicFramePr>
            <a:graphicFrameLocks noChangeAspect="1"/>
          </p:cNvGraphicFramePr>
          <p:nvPr/>
        </p:nvGraphicFramePr>
        <p:xfrm>
          <a:off x="8056563" y="1503363"/>
          <a:ext cx="584200" cy="463550"/>
        </p:xfrm>
        <a:graphic>
          <a:graphicData uri="http://schemas.openxmlformats.org/presentationml/2006/ole">
            <p:oleObj spid="_x0000_s52229" name="Clip" r:id="rId6" imgW="1305000" imgH="1085760" progId="">
              <p:embed/>
            </p:oleObj>
          </a:graphicData>
        </a:graphic>
      </p:graphicFrame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7878763" y="18002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109" name="Object 37"/>
          <p:cNvGraphicFramePr>
            <a:graphicFrameLocks noChangeAspect="1"/>
          </p:cNvGraphicFramePr>
          <p:nvPr/>
        </p:nvGraphicFramePr>
        <p:xfrm>
          <a:off x="8061325" y="2884488"/>
          <a:ext cx="584200" cy="463550"/>
        </p:xfrm>
        <a:graphic>
          <a:graphicData uri="http://schemas.openxmlformats.org/presentationml/2006/ole">
            <p:oleObj spid="_x0000_s52230" name="Clip" r:id="rId7" imgW="1305000" imgH="1085760" progId="">
              <p:embed/>
            </p:oleObj>
          </a:graphicData>
        </a:graphic>
      </p:graphicFrame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7878763" y="30718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7189788" y="2732088"/>
            <a:ext cx="1031875" cy="336550"/>
            <a:chOff x="4532" y="1229"/>
            <a:chExt cx="650" cy="212"/>
          </a:xfrm>
        </p:grpSpPr>
        <p:sp>
          <p:nvSpPr>
            <p:cNvPr id="3112" name="Rectangle 40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13" name="Text Box 41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223.1.2.2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7151688" y="1760538"/>
            <a:ext cx="1031875" cy="336550"/>
            <a:chOff x="4532" y="1229"/>
            <a:chExt cx="650" cy="212"/>
          </a:xfrm>
        </p:grpSpPr>
        <p:sp>
          <p:nvSpPr>
            <p:cNvPr id="3115" name="Rectangle 43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16" name="Text Box 44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223.1.2.1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3117" name="Line 45"/>
          <p:cNvSpPr>
            <a:spLocks noChangeShapeType="1"/>
          </p:cNvSpPr>
          <p:nvPr/>
        </p:nvSpPr>
        <p:spPr bwMode="auto">
          <a:xfrm flipH="1">
            <a:off x="6616700" y="2828925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18" name="Line 46"/>
          <p:cNvSpPr>
            <a:spLocks noChangeShapeType="1"/>
          </p:cNvSpPr>
          <p:nvPr/>
        </p:nvSpPr>
        <p:spPr bwMode="auto">
          <a:xfrm flipH="1">
            <a:off x="6007100" y="4110038"/>
            <a:ext cx="1185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auto">
          <a:xfrm flipH="1" flipV="1">
            <a:off x="6003925" y="4102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auto">
          <a:xfrm flipH="1" flipV="1">
            <a:off x="7180263" y="4106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121" name="Object 49"/>
          <p:cNvGraphicFramePr>
            <a:graphicFrameLocks noChangeAspect="1"/>
          </p:cNvGraphicFramePr>
          <p:nvPr/>
        </p:nvGraphicFramePr>
        <p:xfrm>
          <a:off x="6965950" y="4265613"/>
          <a:ext cx="584200" cy="463550"/>
        </p:xfrm>
        <a:graphic>
          <a:graphicData uri="http://schemas.openxmlformats.org/presentationml/2006/ole">
            <p:oleObj spid="_x0000_s52231" name="Clip" r:id="rId8" imgW="1305000" imgH="1085760" progId="">
              <p:embed/>
            </p:oleObj>
          </a:graphicData>
        </a:graphic>
      </p:graphicFrame>
      <p:graphicFrame>
        <p:nvGraphicFramePr>
          <p:cNvPr id="3122" name="Object 50"/>
          <p:cNvGraphicFramePr>
            <a:graphicFrameLocks noChangeAspect="1"/>
          </p:cNvGraphicFramePr>
          <p:nvPr/>
        </p:nvGraphicFramePr>
        <p:xfrm>
          <a:off x="5708650" y="4279900"/>
          <a:ext cx="584200" cy="463550"/>
        </p:xfrm>
        <a:graphic>
          <a:graphicData uri="http://schemas.openxmlformats.org/presentationml/2006/ole">
            <p:oleObj spid="_x0000_s52232" name="Clip" r:id="rId9" imgW="1305000" imgH="1085760" progId="">
              <p:embed/>
            </p:oleObj>
          </a:graphicData>
        </a:graphic>
      </p:graphicFrame>
      <p:grpSp>
        <p:nvGrpSpPr>
          <p:cNvPr id="8" name="Group 51"/>
          <p:cNvGrpSpPr>
            <a:grpSpLocks/>
          </p:cNvGrpSpPr>
          <p:nvPr/>
        </p:nvGrpSpPr>
        <p:grpSpPr bwMode="auto">
          <a:xfrm>
            <a:off x="7151688" y="3984625"/>
            <a:ext cx="1031875" cy="336550"/>
            <a:chOff x="4532" y="1229"/>
            <a:chExt cx="650" cy="212"/>
          </a:xfrm>
        </p:grpSpPr>
        <p:sp>
          <p:nvSpPr>
            <p:cNvPr id="3124" name="Rectangle 52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25" name="Text Box 53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5003800" y="4013200"/>
            <a:ext cx="1031875" cy="336550"/>
            <a:chOff x="4532" y="1229"/>
            <a:chExt cx="650" cy="212"/>
          </a:xfrm>
        </p:grpSpPr>
        <p:sp>
          <p:nvSpPr>
            <p:cNvPr id="3127" name="Rectangle 55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28" name="Text Box 56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223.1.3.1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6003925" y="2874963"/>
            <a:ext cx="1144588" cy="336550"/>
            <a:chOff x="4532" y="1229"/>
            <a:chExt cx="721" cy="212"/>
          </a:xfrm>
        </p:grpSpPr>
        <p:sp>
          <p:nvSpPr>
            <p:cNvPr id="3130" name="Rectangle 58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31" name="Text Box 59"/>
            <p:cNvSpPr txBox="1">
              <a:spLocks noChangeArrowheads="1"/>
            </p:cNvSpPr>
            <p:nvPr/>
          </p:nvSpPr>
          <p:spPr bwMode="auto">
            <a:xfrm>
              <a:off x="4532" y="1229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223.1.3.27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3132" name="Text Box 60"/>
          <p:cNvSpPr txBox="1">
            <a:spLocks noChangeArrowheads="1"/>
          </p:cNvSpPr>
          <p:nvPr/>
        </p:nvSpPr>
        <p:spPr bwMode="auto">
          <a:xfrm>
            <a:off x="3984625" y="5341938"/>
            <a:ext cx="5043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Arial" charset="0"/>
              </a:rPr>
              <a:t>223.1.1</a:t>
            </a:r>
            <a:r>
              <a:rPr lang="en-US" sz="1600">
                <a:latin typeface="Arial" charset="0"/>
              </a:rPr>
              <a:t>.1 =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11011111 00000001 00000001</a:t>
            </a:r>
            <a:r>
              <a:rPr lang="en-US" sz="1600">
                <a:latin typeface="Arial" charset="0"/>
              </a:rPr>
              <a:t> 00000001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33" name="Freeform 61"/>
          <p:cNvSpPr>
            <a:spLocks/>
          </p:cNvSpPr>
          <p:nvPr/>
        </p:nvSpPr>
        <p:spPr bwMode="auto">
          <a:xfrm>
            <a:off x="5162550" y="5597525"/>
            <a:ext cx="892175" cy="92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8"/>
              </a:cxn>
              <a:cxn ang="0">
                <a:pos x="562" y="58"/>
              </a:cxn>
              <a:cxn ang="0">
                <a:pos x="562" y="16"/>
              </a:cxn>
            </a:cxnLst>
            <a:rect l="0" t="0" r="r" b="b"/>
            <a:pathLst>
              <a:path w="562" h="58">
                <a:moveTo>
                  <a:pt x="0" y="0"/>
                </a:moveTo>
                <a:lnTo>
                  <a:pt x="0" y="58"/>
                </a:lnTo>
                <a:lnTo>
                  <a:pt x="562" y="58"/>
                </a:lnTo>
                <a:lnTo>
                  <a:pt x="562" y="1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34" name="Freeform 62"/>
          <p:cNvSpPr>
            <a:spLocks/>
          </p:cNvSpPr>
          <p:nvPr/>
        </p:nvSpPr>
        <p:spPr bwMode="auto">
          <a:xfrm>
            <a:off x="6124575" y="5616575"/>
            <a:ext cx="892175" cy="79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0"/>
              </a:cxn>
              <a:cxn ang="0">
                <a:pos x="562" y="50"/>
              </a:cxn>
              <a:cxn ang="0">
                <a:pos x="562" y="8"/>
              </a:cxn>
            </a:cxnLst>
            <a:rect l="0" t="0" r="r" b="b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35" name="Freeform 63"/>
          <p:cNvSpPr>
            <a:spLocks/>
          </p:cNvSpPr>
          <p:nvPr/>
        </p:nvSpPr>
        <p:spPr bwMode="auto">
          <a:xfrm>
            <a:off x="7089775" y="5619750"/>
            <a:ext cx="869950" cy="79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0"/>
              </a:cxn>
              <a:cxn ang="0">
                <a:pos x="562" y="50"/>
              </a:cxn>
              <a:cxn ang="0">
                <a:pos x="562" y="8"/>
              </a:cxn>
            </a:cxnLst>
            <a:rect l="0" t="0" r="r" b="b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36" name="Freeform 64"/>
          <p:cNvSpPr>
            <a:spLocks/>
          </p:cNvSpPr>
          <p:nvPr/>
        </p:nvSpPr>
        <p:spPr bwMode="auto">
          <a:xfrm>
            <a:off x="8054975" y="5622925"/>
            <a:ext cx="869950" cy="79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0"/>
              </a:cxn>
              <a:cxn ang="0">
                <a:pos x="562" y="50"/>
              </a:cxn>
              <a:cxn ang="0">
                <a:pos x="562" y="8"/>
              </a:cxn>
            </a:cxnLst>
            <a:rect l="0" t="0" r="r" b="b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137" name="Text Box 65"/>
          <p:cNvSpPr txBox="1">
            <a:spLocks noChangeArrowheads="1"/>
          </p:cNvSpPr>
          <p:nvPr/>
        </p:nvSpPr>
        <p:spPr bwMode="auto">
          <a:xfrm>
            <a:off x="5360988" y="5818188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38" name="Text Box 66"/>
          <p:cNvSpPr txBox="1">
            <a:spLocks noChangeArrowheads="1"/>
          </p:cNvSpPr>
          <p:nvPr/>
        </p:nvSpPr>
        <p:spPr bwMode="auto">
          <a:xfrm>
            <a:off x="6403975" y="5827713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39" name="Text Box 67"/>
          <p:cNvSpPr txBox="1">
            <a:spLocks noChangeArrowheads="1"/>
          </p:cNvSpPr>
          <p:nvPr/>
        </p:nvSpPr>
        <p:spPr bwMode="auto">
          <a:xfrm>
            <a:off x="8361363" y="5827713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140" name="Text Box 68"/>
          <p:cNvSpPr txBox="1">
            <a:spLocks noChangeArrowheads="1"/>
          </p:cNvSpPr>
          <p:nvPr/>
        </p:nvSpPr>
        <p:spPr bwMode="auto">
          <a:xfrm>
            <a:off x="7342188" y="5827713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1</a:t>
            </a:r>
            <a:endParaRPr lang="en-US" sz="1800">
              <a:latin typeface="Comic Sans MS" pitchFamily="66" charset="0"/>
            </a:endParaRPr>
          </a:p>
        </p:txBody>
      </p:sp>
      <p:pic>
        <p:nvPicPr>
          <p:cNvPr id="69" name="Picture 68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/>
          <p:cNvSpPr>
            <a:spLocks/>
          </p:cNvSpPr>
          <p:nvPr/>
        </p:nvSpPr>
        <p:spPr bwMode="auto">
          <a:xfrm>
            <a:off x="4378325" y="1160463"/>
            <a:ext cx="1941513" cy="2049462"/>
          </a:xfrm>
          <a:custGeom>
            <a:avLst/>
            <a:gdLst/>
            <a:ahLst/>
            <a:cxnLst>
              <a:cxn ang="0">
                <a:pos x="1201" y="756"/>
              </a:cxn>
              <a:cxn ang="0">
                <a:pos x="702" y="670"/>
              </a:cxn>
              <a:cxn ang="0">
                <a:pos x="608" y="103"/>
              </a:cxn>
              <a:cxn ang="0">
                <a:pos x="335" y="52"/>
              </a:cxn>
              <a:cxn ang="0">
                <a:pos x="65" y="82"/>
              </a:cxn>
              <a:cxn ang="0">
                <a:pos x="41" y="544"/>
              </a:cxn>
              <a:cxn ang="0">
                <a:pos x="38" y="751"/>
              </a:cxn>
              <a:cxn ang="0">
                <a:pos x="23" y="940"/>
              </a:cxn>
              <a:cxn ang="0">
                <a:pos x="17" y="1114"/>
              </a:cxn>
              <a:cxn ang="0">
                <a:pos x="128" y="1219"/>
              </a:cxn>
              <a:cxn ang="0">
                <a:pos x="602" y="1243"/>
              </a:cxn>
              <a:cxn ang="0">
                <a:pos x="686" y="930"/>
              </a:cxn>
              <a:cxn ang="0">
                <a:pos x="1177" y="916"/>
              </a:cxn>
              <a:cxn ang="0">
                <a:pos x="1201" y="756"/>
              </a:cxn>
            </a:cxnLst>
            <a:rect l="0" t="0" r="r" b="b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099" name="Freeform 3"/>
          <p:cNvSpPr>
            <a:spLocks/>
          </p:cNvSpPr>
          <p:nvPr/>
        </p:nvSpPr>
        <p:spPr bwMode="auto">
          <a:xfrm>
            <a:off x="6894513" y="1447800"/>
            <a:ext cx="1906587" cy="1958975"/>
          </a:xfrm>
          <a:custGeom>
            <a:avLst/>
            <a:gdLst/>
            <a:ahLst/>
            <a:cxnLst>
              <a:cxn ang="0">
                <a:pos x="25" y="709"/>
              </a:cxn>
              <a:cxn ang="0">
                <a:pos x="526" y="780"/>
              </a:cxn>
              <a:cxn ang="0">
                <a:pos x="613" y="1134"/>
              </a:cxn>
              <a:cxn ang="0">
                <a:pos x="946" y="1230"/>
              </a:cxn>
              <a:cxn ang="0">
                <a:pos x="1171" y="1107"/>
              </a:cxn>
              <a:cxn ang="0">
                <a:pos x="1126" y="894"/>
              </a:cxn>
              <a:cxn ang="0">
                <a:pos x="1114" y="693"/>
              </a:cxn>
              <a:cxn ang="0">
                <a:pos x="1099" y="423"/>
              </a:cxn>
              <a:cxn ang="0">
                <a:pos x="1141" y="216"/>
              </a:cxn>
              <a:cxn ang="0">
                <a:pos x="1102" y="33"/>
              </a:cxn>
              <a:cxn ang="0">
                <a:pos x="646" y="81"/>
              </a:cxn>
              <a:cxn ang="0">
                <a:pos x="535" y="519"/>
              </a:cxn>
              <a:cxn ang="0">
                <a:pos x="44" y="548"/>
              </a:cxn>
              <a:cxn ang="0">
                <a:pos x="25" y="709"/>
              </a:cxn>
            </a:cxnLst>
            <a:rect l="0" t="0" r="r" b="b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00" name="Freeform 4"/>
          <p:cNvSpPr>
            <a:spLocks/>
          </p:cNvSpPr>
          <p:nvPr/>
        </p:nvSpPr>
        <p:spPr bwMode="auto">
          <a:xfrm>
            <a:off x="5578475" y="2881313"/>
            <a:ext cx="2041525" cy="1979612"/>
          </a:xfrm>
          <a:custGeom>
            <a:avLst/>
            <a:gdLst/>
            <a:ahLst/>
            <a:cxnLst>
              <a:cxn ang="0">
                <a:pos x="587" y="30"/>
              </a:cxn>
              <a:cxn ang="0">
                <a:pos x="509" y="618"/>
              </a:cxn>
              <a:cxn ang="0">
                <a:pos x="77" y="909"/>
              </a:cxn>
              <a:cxn ang="0">
                <a:pos x="47" y="1095"/>
              </a:cxn>
              <a:cxn ang="0">
                <a:pos x="140" y="1224"/>
              </a:cxn>
              <a:cxn ang="0">
                <a:pos x="461" y="1209"/>
              </a:cxn>
              <a:cxn ang="0">
                <a:pos x="692" y="1209"/>
              </a:cxn>
              <a:cxn ang="0">
                <a:pos x="1190" y="1227"/>
              </a:cxn>
              <a:cxn ang="0">
                <a:pos x="1271" y="1089"/>
              </a:cxn>
              <a:cxn ang="0">
                <a:pos x="1139" y="741"/>
              </a:cxn>
              <a:cxn ang="0">
                <a:pos x="800" y="627"/>
              </a:cxn>
              <a:cxn ang="0">
                <a:pos x="749" y="42"/>
              </a:cxn>
              <a:cxn ang="0">
                <a:pos x="587" y="30"/>
              </a:cxn>
            </a:cxnLst>
            <a:rect l="0" t="0" r="r" b="b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559676" y="0"/>
            <a:ext cx="7772400" cy="1143000"/>
          </a:xfrm>
        </p:spPr>
        <p:txBody>
          <a:bodyPr/>
          <a:lstStyle/>
          <a:p>
            <a:r>
              <a:rPr lang="en-US" dirty="0"/>
              <a:t>IP Addressing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76250" y="1538458"/>
            <a:ext cx="3695700" cy="4648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2"/>
                </a:solidFill>
              </a:rPr>
              <a:t>IP address:</a:t>
            </a:r>
            <a:r>
              <a:rPr lang="en-US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network part/prefix</a:t>
            </a:r>
            <a:r>
              <a:rPr lang="en-US" sz="2000" dirty="0"/>
              <a:t> (high order bits)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CC33"/>
                </a:solidFill>
              </a:rPr>
              <a:t>host part</a:t>
            </a:r>
            <a:r>
              <a:rPr lang="en-US" sz="2000" dirty="0"/>
              <a:t> (low order bits)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Additional hosts to </a:t>
            </a:r>
            <a:r>
              <a:rPr lang="en-US" sz="2000" dirty="0">
                <a:solidFill>
                  <a:srgbClr val="FF0000"/>
                </a:solidFill>
              </a:rPr>
              <a:t>223.1.1</a:t>
            </a:r>
            <a:r>
              <a:rPr lang="en-US" sz="2000" dirty="0"/>
              <a:t> network would have address of </a:t>
            </a:r>
            <a:r>
              <a:rPr lang="en-US" sz="2000" dirty="0">
                <a:solidFill>
                  <a:srgbClr val="FF0000"/>
                </a:solidFill>
              </a:rPr>
              <a:t>223.1.1</a:t>
            </a:r>
            <a:r>
              <a:rPr lang="en-US" sz="2000" dirty="0"/>
              <a:t>.</a:t>
            </a:r>
            <a:r>
              <a:rPr lang="en-US" sz="2000" dirty="0">
                <a:solidFill>
                  <a:srgbClr val="33CC33"/>
                </a:solidFill>
              </a:rPr>
              <a:t>xxx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chemeClr val="accent2"/>
                </a:solidFill>
              </a:rPr>
              <a:t>What’s a network ? </a:t>
            </a:r>
            <a:r>
              <a:rPr lang="en-US" sz="2400" dirty="0"/>
              <a:t>(</a:t>
            </a:r>
            <a:r>
              <a:rPr lang="en-US" sz="2000" dirty="0"/>
              <a:t>from IP address perspective)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device interfaces with same network part of IP address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can physically reach each other without intervening router</a:t>
            </a:r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4456113" y="1265238"/>
          <a:ext cx="584200" cy="463550"/>
        </p:xfrm>
        <a:graphic>
          <a:graphicData uri="http://schemas.openxmlformats.org/presentationml/2006/ole">
            <p:oleObj spid="_x0000_s4103" name="Clip" r:id="rId3" imgW="1305000" imgH="1085760" progId="">
              <p:embed/>
            </p:oleObj>
          </a:graphicData>
        </a:graphic>
      </p:graphicFrame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5016500" y="1638300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 flipH="1">
            <a:off x="5307013" y="162401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 flipV="1">
            <a:off x="5016500" y="2282825"/>
            <a:ext cx="27781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5026025" y="2909888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4456113" y="1931988"/>
          <a:ext cx="584200" cy="463550"/>
        </p:xfrm>
        <a:graphic>
          <a:graphicData uri="http://schemas.openxmlformats.org/presentationml/2006/ole">
            <p:oleObj spid="_x0000_s4108" name="Clip" r:id="rId4" imgW="1305000" imgH="1085760" progId="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4456113" y="2541588"/>
          <a:ext cx="584200" cy="463550"/>
        </p:xfrm>
        <a:graphic>
          <a:graphicData uri="http://schemas.openxmlformats.org/presentationml/2006/ole">
            <p:oleObj spid="_x0000_s4109" name="Clip" r:id="rId5" imgW="1305000" imgH="1085760" progId="">
              <p:embed/>
            </p:oleObj>
          </a:graphicData>
        </a:graphic>
      </p:graphicFrame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5307013" y="2481263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6249988" y="2446338"/>
            <a:ext cx="711200" cy="381000"/>
            <a:chOff x="3600" y="219"/>
            <a:chExt cx="360" cy="175"/>
          </a:xfrm>
        </p:grpSpPr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3" name="Line 1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4" name="Line 1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5" name="Rectangle 1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4117" name="Group 2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118" name="Line 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119" name="Line 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120" name="Line 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4121" name="Group 2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122" name="Line 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123" name="Line 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124" name="Line 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4975225" y="13128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FF0000"/>
                </a:solidFill>
                <a:latin typeface="Arial" charset="0"/>
              </a:rPr>
              <a:t>223.1.1</a:t>
            </a:r>
            <a:r>
              <a:rPr lang="en-US" sz="1600" b="1">
                <a:latin typeface="Arial" charset="0"/>
              </a:rPr>
              <a:t>.</a:t>
            </a:r>
            <a:r>
              <a:rPr lang="en-US" sz="1600" b="1">
                <a:solidFill>
                  <a:srgbClr val="33CC33"/>
                </a:solidFill>
                <a:latin typeface="Arial" charset="0"/>
              </a:rPr>
              <a:t>1</a:t>
            </a:r>
            <a:endParaRPr lang="en-US" sz="1800" b="1">
              <a:solidFill>
                <a:srgbClr val="33CC33"/>
              </a:solidFill>
              <a:latin typeface="Comic Sans MS" pitchFamily="66" charset="0"/>
            </a:endParaRP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5062538" y="2033588"/>
            <a:ext cx="309562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4976813" y="19415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FF0000"/>
                </a:solidFill>
                <a:latin typeface="Arial" charset="0"/>
              </a:rPr>
              <a:t>223.1.1</a:t>
            </a:r>
            <a:r>
              <a:rPr lang="en-US" sz="1600" b="1">
                <a:latin typeface="Arial" charset="0"/>
              </a:rPr>
              <a:t>.</a:t>
            </a:r>
            <a:r>
              <a:rPr lang="en-US" sz="1600" b="1">
                <a:solidFill>
                  <a:srgbClr val="33CC33"/>
                </a:solidFill>
                <a:latin typeface="Arial" charset="0"/>
              </a:rPr>
              <a:t>2</a:t>
            </a:r>
            <a:endParaRPr lang="en-US" sz="1800" b="1">
              <a:solidFill>
                <a:srgbClr val="33CC33"/>
              </a:solidFill>
              <a:latin typeface="Comic Sans MS" pitchFamily="66" charset="0"/>
            </a:endParaRPr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4860925" y="2894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FF0000"/>
                </a:solidFill>
                <a:latin typeface="Arial" charset="0"/>
              </a:rPr>
              <a:t>223.1.1</a:t>
            </a:r>
            <a:r>
              <a:rPr lang="en-US" sz="1600" b="1">
                <a:latin typeface="Arial" charset="0"/>
              </a:rPr>
              <a:t>.</a:t>
            </a:r>
            <a:r>
              <a:rPr lang="en-US" sz="1600" b="1">
                <a:solidFill>
                  <a:srgbClr val="33CC33"/>
                </a:solidFill>
                <a:latin typeface="Arial" charset="0"/>
              </a:rPr>
              <a:t>3</a:t>
            </a:r>
            <a:endParaRPr lang="en-US" sz="1800" b="1">
              <a:solidFill>
                <a:srgbClr val="33CC33"/>
              </a:solidFill>
              <a:latin typeface="Comic Sans MS" pitchFamily="66" charset="0"/>
            </a:endParaRPr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5651500" y="22225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223.1.1.4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30" name="Line 34"/>
          <p:cNvSpPr>
            <a:spLocks noChangeShapeType="1"/>
          </p:cNvSpPr>
          <p:nvPr/>
        </p:nvSpPr>
        <p:spPr bwMode="auto">
          <a:xfrm>
            <a:off x="6854825" y="2490788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6727825" y="2212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223.1.2.9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 flipH="1">
            <a:off x="7878763" y="179546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4133" name="Object 37"/>
          <p:cNvGraphicFramePr>
            <a:graphicFrameLocks noChangeAspect="1"/>
          </p:cNvGraphicFramePr>
          <p:nvPr/>
        </p:nvGraphicFramePr>
        <p:xfrm>
          <a:off x="8056563" y="1503363"/>
          <a:ext cx="584200" cy="463550"/>
        </p:xfrm>
        <a:graphic>
          <a:graphicData uri="http://schemas.openxmlformats.org/presentationml/2006/ole">
            <p:oleObj spid="_x0000_s4133" name="Clip" r:id="rId6" imgW="1305000" imgH="1085760" progId="">
              <p:embed/>
            </p:oleObj>
          </a:graphicData>
        </a:graphic>
      </p:graphicFrame>
      <p:sp>
        <p:nvSpPr>
          <p:cNvPr id="4134" name="Line 38"/>
          <p:cNvSpPr>
            <a:spLocks noChangeShapeType="1"/>
          </p:cNvSpPr>
          <p:nvPr/>
        </p:nvSpPr>
        <p:spPr bwMode="auto">
          <a:xfrm>
            <a:off x="7878763" y="18002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4135" name="Object 39"/>
          <p:cNvGraphicFramePr>
            <a:graphicFrameLocks noChangeAspect="1"/>
          </p:cNvGraphicFramePr>
          <p:nvPr/>
        </p:nvGraphicFramePr>
        <p:xfrm>
          <a:off x="8061325" y="2884488"/>
          <a:ext cx="584200" cy="463550"/>
        </p:xfrm>
        <a:graphic>
          <a:graphicData uri="http://schemas.openxmlformats.org/presentationml/2006/ole">
            <p:oleObj spid="_x0000_s4135" name="Clip" r:id="rId7" imgW="1305000" imgH="1085760" progId="">
              <p:embed/>
            </p:oleObj>
          </a:graphicData>
        </a:graphic>
      </p:graphicFrame>
      <p:sp>
        <p:nvSpPr>
          <p:cNvPr id="4136" name="Line 40"/>
          <p:cNvSpPr>
            <a:spLocks noChangeShapeType="1"/>
          </p:cNvSpPr>
          <p:nvPr/>
        </p:nvSpPr>
        <p:spPr bwMode="auto">
          <a:xfrm>
            <a:off x="7878763" y="30718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>
            <a:off x="7824788" y="2819400"/>
            <a:ext cx="171450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7251700" y="27574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39" name="Rectangle 43"/>
          <p:cNvSpPr>
            <a:spLocks noChangeArrowheads="1"/>
          </p:cNvSpPr>
          <p:nvPr/>
        </p:nvSpPr>
        <p:spPr bwMode="auto">
          <a:xfrm>
            <a:off x="7839075" y="1847850"/>
            <a:ext cx="247650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7061200" y="1751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H="1">
            <a:off x="6616700" y="2828925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42" name="Line 46"/>
          <p:cNvSpPr>
            <a:spLocks noChangeShapeType="1"/>
          </p:cNvSpPr>
          <p:nvPr/>
        </p:nvSpPr>
        <p:spPr bwMode="auto">
          <a:xfrm flipH="1">
            <a:off x="6007100" y="4110038"/>
            <a:ext cx="1185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H="1" flipV="1">
            <a:off x="6003925" y="4102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44" name="Line 48"/>
          <p:cNvSpPr>
            <a:spLocks noChangeShapeType="1"/>
          </p:cNvSpPr>
          <p:nvPr/>
        </p:nvSpPr>
        <p:spPr bwMode="auto">
          <a:xfrm flipH="1" flipV="1">
            <a:off x="7180263" y="4106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4145" name="Object 49"/>
          <p:cNvGraphicFramePr>
            <a:graphicFrameLocks noChangeAspect="1"/>
          </p:cNvGraphicFramePr>
          <p:nvPr/>
        </p:nvGraphicFramePr>
        <p:xfrm>
          <a:off x="6965950" y="4265613"/>
          <a:ext cx="584200" cy="463550"/>
        </p:xfrm>
        <a:graphic>
          <a:graphicData uri="http://schemas.openxmlformats.org/presentationml/2006/ole">
            <p:oleObj spid="_x0000_s4145" name="Clip" r:id="rId8" imgW="1305000" imgH="1085760" progId="">
              <p:embed/>
            </p:oleObj>
          </a:graphicData>
        </a:graphic>
      </p:graphicFrame>
      <p:graphicFrame>
        <p:nvGraphicFramePr>
          <p:cNvPr id="4146" name="Object 50"/>
          <p:cNvGraphicFramePr>
            <a:graphicFrameLocks noChangeAspect="1"/>
          </p:cNvGraphicFramePr>
          <p:nvPr/>
        </p:nvGraphicFramePr>
        <p:xfrm>
          <a:off x="5708650" y="4279900"/>
          <a:ext cx="584200" cy="463550"/>
        </p:xfrm>
        <a:graphic>
          <a:graphicData uri="http://schemas.openxmlformats.org/presentationml/2006/ole">
            <p:oleObj spid="_x0000_s4146" name="Clip" r:id="rId9" imgW="1305000" imgH="1085760" progId="">
              <p:embed/>
            </p:oleObj>
          </a:graphicData>
        </a:graphic>
      </p:graphicFrame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7185025" y="39560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>
            <a:off x="4848225" y="3829050"/>
            <a:ext cx="8477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5008563" y="39941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50" name="Rectangle 54"/>
          <p:cNvSpPr>
            <a:spLocks noChangeArrowheads="1"/>
          </p:cNvSpPr>
          <p:nvPr/>
        </p:nvSpPr>
        <p:spPr bwMode="auto">
          <a:xfrm>
            <a:off x="6553200" y="2962275"/>
            <a:ext cx="128588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6115050" y="2922588"/>
            <a:ext cx="1144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223.1.3.27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4670425" y="5051425"/>
            <a:ext cx="41497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network consisting of 3 IP networks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(for IP addresses starting with 223, 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first 24 bits are network address)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6842125" y="3432175"/>
            <a:ext cx="658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LAN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4154" name="Line 58"/>
          <p:cNvSpPr>
            <a:spLocks noChangeShapeType="1"/>
          </p:cNvSpPr>
          <p:nvPr/>
        </p:nvSpPr>
        <p:spPr bwMode="auto">
          <a:xfrm flipH="1">
            <a:off x="6705600" y="3695700"/>
            <a:ext cx="17145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pic>
        <p:nvPicPr>
          <p:cNvPr id="59" name="Picture 58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6115050" y="2819400"/>
            <a:ext cx="1268413" cy="1463675"/>
          </a:xfrm>
          <a:custGeom>
            <a:avLst/>
            <a:gdLst/>
            <a:ahLst/>
            <a:cxnLst>
              <a:cxn ang="0">
                <a:pos x="6" y="66"/>
              </a:cxn>
              <a:cxn ang="0">
                <a:pos x="341" y="446"/>
              </a:cxn>
              <a:cxn ang="0">
                <a:pos x="648" y="858"/>
              </a:cxn>
              <a:cxn ang="0">
                <a:pos x="768" y="828"/>
              </a:cxn>
              <a:cxn ang="0">
                <a:pos x="463" y="354"/>
              </a:cxn>
              <a:cxn ang="0">
                <a:pos x="60" y="0"/>
              </a:cxn>
              <a:cxn ang="0">
                <a:pos x="6" y="66"/>
              </a:cxn>
            </a:cxnLst>
            <a:rect l="0" t="0" r="r" b="b"/>
            <a:pathLst>
              <a:path w="799" h="922">
                <a:moveTo>
                  <a:pt x="6" y="66"/>
                </a:moveTo>
                <a:cubicBezTo>
                  <a:pt x="13" y="117"/>
                  <a:pt x="234" y="314"/>
                  <a:pt x="341" y="446"/>
                </a:cubicBezTo>
                <a:cubicBezTo>
                  <a:pt x="448" y="578"/>
                  <a:pt x="577" y="794"/>
                  <a:pt x="648" y="858"/>
                </a:cubicBezTo>
                <a:cubicBezTo>
                  <a:pt x="719" y="922"/>
                  <a:pt x="799" y="912"/>
                  <a:pt x="768" y="828"/>
                </a:cubicBezTo>
                <a:cubicBezTo>
                  <a:pt x="737" y="744"/>
                  <a:pt x="581" y="492"/>
                  <a:pt x="463" y="354"/>
                </a:cubicBezTo>
                <a:cubicBezTo>
                  <a:pt x="345" y="216"/>
                  <a:pt x="136" y="48"/>
                  <a:pt x="60" y="0"/>
                </a:cubicBezTo>
                <a:cubicBezTo>
                  <a:pt x="25" y="47"/>
                  <a:pt x="0" y="15"/>
                  <a:pt x="6" y="6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23" name="Freeform 3"/>
          <p:cNvSpPr>
            <a:spLocks/>
          </p:cNvSpPr>
          <p:nvPr/>
        </p:nvSpPr>
        <p:spPr bwMode="auto">
          <a:xfrm>
            <a:off x="4819650" y="4330700"/>
            <a:ext cx="2257425" cy="327025"/>
          </a:xfrm>
          <a:custGeom>
            <a:avLst/>
            <a:gdLst/>
            <a:ahLst/>
            <a:cxnLst>
              <a:cxn ang="0">
                <a:pos x="42" y="176"/>
              </a:cxn>
              <a:cxn ang="0">
                <a:pos x="641" y="166"/>
              </a:cxn>
              <a:cxn ang="0">
                <a:pos x="1266" y="170"/>
              </a:cxn>
              <a:cxn ang="0">
                <a:pos x="1320" y="32"/>
              </a:cxn>
              <a:cxn ang="0">
                <a:pos x="657" y="14"/>
              </a:cxn>
              <a:cxn ang="0">
                <a:pos x="45" y="27"/>
              </a:cxn>
              <a:cxn ang="0">
                <a:pos x="42" y="176"/>
              </a:cxn>
            </a:cxnLst>
            <a:rect l="0" t="0" r="r" b="b"/>
            <a:pathLst>
              <a:path w="1422" h="206">
                <a:moveTo>
                  <a:pt x="42" y="176"/>
                </a:moveTo>
                <a:cubicBezTo>
                  <a:pt x="84" y="206"/>
                  <a:pt x="437" y="167"/>
                  <a:pt x="641" y="166"/>
                </a:cubicBezTo>
                <a:cubicBezTo>
                  <a:pt x="845" y="165"/>
                  <a:pt x="1153" y="192"/>
                  <a:pt x="1266" y="170"/>
                </a:cubicBezTo>
                <a:cubicBezTo>
                  <a:pt x="1379" y="148"/>
                  <a:pt x="1422" y="58"/>
                  <a:pt x="1320" y="32"/>
                </a:cubicBezTo>
                <a:cubicBezTo>
                  <a:pt x="1218" y="6"/>
                  <a:pt x="869" y="15"/>
                  <a:pt x="657" y="14"/>
                </a:cubicBezTo>
                <a:cubicBezTo>
                  <a:pt x="445" y="13"/>
                  <a:pt x="147" y="0"/>
                  <a:pt x="45" y="27"/>
                </a:cubicBezTo>
                <a:cubicBezTo>
                  <a:pt x="56" y="84"/>
                  <a:pt x="0" y="146"/>
                  <a:pt x="42" y="17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24" name="Freeform 4"/>
          <p:cNvSpPr>
            <a:spLocks/>
          </p:cNvSpPr>
          <p:nvPr/>
        </p:nvSpPr>
        <p:spPr bwMode="auto">
          <a:xfrm>
            <a:off x="4562475" y="2743200"/>
            <a:ext cx="1158875" cy="1547813"/>
          </a:xfrm>
          <a:custGeom>
            <a:avLst/>
            <a:gdLst/>
            <a:ahLst/>
            <a:cxnLst>
              <a:cxn ang="0">
                <a:pos x="157" y="952"/>
              </a:cxn>
              <a:cxn ang="0">
                <a:pos x="462" y="498"/>
              </a:cxn>
              <a:cxn ang="0">
                <a:pos x="708" y="144"/>
              </a:cxn>
              <a:cxn ang="0">
                <a:pos x="594" y="42"/>
              </a:cxn>
              <a:cxn ang="0">
                <a:pos x="348" y="396"/>
              </a:cxn>
              <a:cxn ang="0">
                <a:pos x="0" y="900"/>
              </a:cxn>
              <a:cxn ang="0">
                <a:pos x="157" y="952"/>
              </a:cxn>
            </a:cxnLst>
            <a:rect l="0" t="0" r="r" b="b"/>
            <a:pathLst>
              <a:path w="730" h="975">
                <a:moveTo>
                  <a:pt x="157" y="952"/>
                </a:moveTo>
                <a:cubicBezTo>
                  <a:pt x="272" y="930"/>
                  <a:pt x="357" y="644"/>
                  <a:pt x="462" y="498"/>
                </a:cubicBezTo>
                <a:cubicBezTo>
                  <a:pt x="554" y="363"/>
                  <a:pt x="686" y="220"/>
                  <a:pt x="708" y="144"/>
                </a:cubicBezTo>
                <a:cubicBezTo>
                  <a:pt x="730" y="68"/>
                  <a:pt x="654" y="0"/>
                  <a:pt x="594" y="42"/>
                </a:cubicBezTo>
                <a:cubicBezTo>
                  <a:pt x="534" y="84"/>
                  <a:pt x="447" y="253"/>
                  <a:pt x="348" y="396"/>
                </a:cubicBezTo>
                <a:cubicBezTo>
                  <a:pt x="249" y="539"/>
                  <a:pt x="32" y="807"/>
                  <a:pt x="0" y="900"/>
                </a:cubicBezTo>
                <a:cubicBezTo>
                  <a:pt x="53" y="924"/>
                  <a:pt x="43" y="975"/>
                  <a:pt x="157" y="952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25" name="Freeform 5"/>
          <p:cNvSpPr>
            <a:spLocks/>
          </p:cNvSpPr>
          <p:nvPr/>
        </p:nvSpPr>
        <p:spPr bwMode="auto">
          <a:xfrm rot="5265760">
            <a:off x="5310982" y="561181"/>
            <a:ext cx="1612900" cy="2049463"/>
          </a:xfrm>
          <a:custGeom>
            <a:avLst/>
            <a:gdLst/>
            <a:ahLst/>
            <a:cxnLst>
              <a:cxn ang="0">
                <a:pos x="1201" y="756"/>
              </a:cxn>
              <a:cxn ang="0">
                <a:pos x="702" y="670"/>
              </a:cxn>
              <a:cxn ang="0">
                <a:pos x="608" y="103"/>
              </a:cxn>
              <a:cxn ang="0">
                <a:pos x="335" y="52"/>
              </a:cxn>
              <a:cxn ang="0">
                <a:pos x="65" y="82"/>
              </a:cxn>
              <a:cxn ang="0">
                <a:pos x="41" y="544"/>
              </a:cxn>
              <a:cxn ang="0">
                <a:pos x="38" y="751"/>
              </a:cxn>
              <a:cxn ang="0">
                <a:pos x="23" y="940"/>
              </a:cxn>
              <a:cxn ang="0">
                <a:pos x="17" y="1114"/>
              </a:cxn>
              <a:cxn ang="0">
                <a:pos x="128" y="1219"/>
              </a:cxn>
              <a:cxn ang="0">
                <a:pos x="602" y="1243"/>
              </a:cxn>
              <a:cxn ang="0">
                <a:pos x="686" y="930"/>
              </a:cxn>
              <a:cxn ang="0">
                <a:pos x="1177" y="916"/>
              </a:cxn>
              <a:cxn ang="0">
                <a:pos x="1201" y="756"/>
              </a:cxn>
            </a:cxnLst>
            <a:rect l="0" t="0" r="r" b="b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>
          <a:xfrm>
            <a:off x="622738" y="0"/>
            <a:ext cx="7772400" cy="1143000"/>
          </a:xfrm>
        </p:spPr>
        <p:txBody>
          <a:bodyPr/>
          <a:lstStyle/>
          <a:p>
            <a:r>
              <a:rPr lang="en-US" dirty="0"/>
              <a:t>IP Addressing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161925" y="1685925"/>
            <a:ext cx="3695700" cy="352425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chemeClr val="accent2"/>
                </a:solidFill>
              </a:rPr>
              <a:t>How to find the networks?</a:t>
            </a:r>
          </a:p>
          <a:p>
            <a:r>
              <a:rPr lang="en-US" sz="2400"/>
              <a:t>Detach each interface from router, host</a:t>
            </a:r>
          </a:p>
          <a:p>
            <a:r>
              <a:rPr lang="en-US" sz="2400"/>
              <a:t>create “islands of isolated networks</a:t>
            </a:r>
          </a:p>
          <a:p>
            <a:r>
              <a:rPr lang="en-US" sz="2400"/>
              <a:t>There are 6 networks on right incl. that joining R1R2, R2R3, R1R3.</a:t>
            </a: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6389688" y="950913"/>
          <a:ext cx="584200" cy="463550"/>
        </p:xfrm>
        <a:graphic>
          <a:graphicData uri="http://schemas.openxmlformats.org/presentationml/2006/ole">
            <p:oleObj spid="_x0000_s5128" name="Clip" r:id="rId3" imgW="1305000" imgH="1085760" progId="">
              <p:embed/>
            </p:oleObj>
          </a:graphicData>
        </a:graphic>
      </p:graphicFrame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5226050" y="1576388"/>
            <a:ext cx="15001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 flipV="1">
            <a:off x="6727825" y="1401763"/>
            <a:ext cx="3175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5227638" y="1347788"/>
            <a:ext cx="3175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5780088" y="846138"/>
          <a:ext cx="584200" cy="463550"/>
        </p:xfrm>
        <a:graphic>
          <a:graphicData uri="http://schemas.openxmlformats.org/presentationml/2006/ole">
            <p:oleObj spid="_x0000_s5132" name="Clip" r:id="rId4" imgW="1305000" imgH="1085760" progId="">
              <p:embed/>
            </p:oleObj>
          </a:graphicData>
        </a:graphic>
      </p:graphicFrame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5151438" y="979488"/>
          <a:ext cx="584200" cy="463550"/>
        </p:xfrm>
        <a:graphic>
          <a:graphicData uri="http://schemas.openxmlformats.org/presentationml/2006/ole">
            <p:oleObj spid="_x0000_s5133" name="Clip" r:id="rId5" imgW="1305000" imgH="1085760" progId="">
              <p:embed/>
            </p:oleObj>
          </a:graphicData>
        </a:graphic>
      </p:graphicFrame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5856288" y="1585913"/>
            <a:ext cx="3175" cy="796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4237038" y="13462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5729288" y="2052638"/>
            <a:ext cx="309562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5372100" y="19542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223.1.1.3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6684963" y="13509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223.1.1.4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39" name="Freeform 19"/>
          <p:cNvSpPr>
            <a:spLocks/>
          </p:cNvSpPr>
          <p:nvPr/>
        </p:nvSpPr>
        <p:spPr bwMode="auto">
          <a:xfrm>
            <a:off x="3622675" y="4564063"/>
            <a:ext cx="1539875" cy="1490662"/>
          </a:xfrm>
          <a:custGeom>
            <a:avLst/>
            <a:gdLst/>
            <a:ahLst/>
            <a:cxnLst>
              <a:cxn ang="0">
                <a:pos x="451" y="41"/>
              </a:cxn>
              <a:cxn ang="0">
                <a:pos x="388" y="431"/>
              </a:cxn>
              <a:cxn ang="0">
                <a:pos x="64" y="479"/>
              </a:cxn>
              <a:cxn ang="0">
                <a:pos x="7" y="791"/>
              </a:cxn>
              <a:cxn ang="0">
                <a:pos x="100" y="920"/>
              </a:cxn>
              <a:cxn ang="0">
                <a:pos x="421" y="905"/>
              </a:cxn>
              <a:cxn ang="0">
                <a:pos x="652" y="905"/>
              </a:cxn>
              <a:cxn ang="0">
                <a:pos x="904" y="857"/>
              </a:cxn>
              <a:cxn ang="0">
                <a:pos x="916" y="473"/>
              </a:cxn>
              <a:cxn ang="0">
                <a:pos x="580" y="443"/>
              </a:cxn>
              <a:cxn ang="0">
                <a:pos x="526" y="65"/>
              </a:cxn>
              <a:cxn ang="0">
                <a:pos x="529" y="53"/>
              </a:cxn>
              <a:cxn ang="0">
                <a:pos x="451" y="41"/>
              </a:cxn>
            </a:cxnLst>
            <a:rect l="0" t="0" r="r" b="b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5140" name="Group 20"/>
          <p:cNvGrpSpPr>
            <a:grpSpLocks/>
          </p:cNvGrpSpPr>
          <p:nvPr/>
        </p:nvGrpSpPr>
        <p:grpSpPr bwMode="auto">
          <a:xfrm>
            <a:off x="4059238" y="4275138"/>
            <a:ext cx="711200" cy="381000"/>
            <a:chOff x="3600" y="219"/>
            <a:chExt cx="360" cy="175"/>
          </a:xfrm>
        </p:grpSpPr>
        <p:sp>
          <p:nvSpPr>
            <p:cNvPr id="5141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3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4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5145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5146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47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48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49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5150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51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52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53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5154" name="Line 34"/>
          <p:cNvSpPr>
            <a:spLocks noChangeShapeType="1"/>
          </p:cNvSpPr>
          <p:nvPr/>
        </p:nvSpPr>
        <p:spPr bwMode="auto">
          <a:xfrm flipH="1">
            <a:off x="4378325" y="4667250"/>
            <a:ext cx="0" cy="704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55" name="Line 35"/>
          <p:cNvSpPr>
            <a:spLocks noChangeShapeType="1"/>
          </p:cNvSpPr>
          <p:nvPr/>
        </p:nvSpPr>
        <p:spPr bwMode="auto">
          <a:xfrm flipH="1" flipV="1">
            <a:off x="3859213" y="5372100"/>
            <a:ext cx="1019175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56" name="Line 36"/>
          <p:cNvSpPr>
            <a:spLocks noChangeShapeType="1"/>
          </p:cNvSpPr>
          <p:nvPr/>
        </p:nvSpPr>
        <p:spPr bwMode="auto">
          <a:xfrm flipH="1" flipV="1">
            <a:off x="3870325" y="538797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 flipH="1" flipV="1">
            <a:off x="4865688" y="537368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5158" name="Object 38"/>
          <p:cNvGraphicFramePr>
            <a:graphicFrameLocks noChangeAspect="1"/>
          </p:cNvGraphicFramePr>
          <p:nvPr/>
        </p:nvGraphicFramePr>
        <p:xfrm>
          <a:off x="4413250" y="5475288"/>
          <a:ext cx="584200" cy="463550"/>
        </p:xfrm>
        <a:graphic>
          <a:graphicData uri="http://schemas.openxmlformats.org/presentationml/2006/ole">
            <p:oleObj spid="_x0000_s5158" name="Clip" r:id="rId6" imgW="1305000" imgH="1085760" progId="">
              <p:embed/>
            </p:oleObj>
          </a:graphicData>
        </a:graphic>
      </p:graphicFrame>
      <p:graphicFrame>
        <p:nvGraphicFramePr>
          <p:cNvPr id="5159" name="Object 39"/>
          <p:cNvGraphicFramePr>
            <a:graphicFrameLocks noChangeAspect="1"/>
          </p:cNvGraphicFramePr>
          <p:nvPr/>
        </p:nvGraphicFramePr>
        <p:xfrm>
          <a:off x="3765550" y="5489575"/>
          <a:ext cx="584200" cy="463550"/>
        </p:xfrm>
        <a:graphic>
          <a:graphicData uri="http://schemas.openxmlformats.org/presentationml/2006/ole">
            <p:oleObj spid="_x0000_s5159" name="Clip" r:id="rId7" imgW="1305000" imgH="1085760" progId="">
              <p:embed/>
            </p:oleObj>
          </a:graphicData>
        </a:graphic>
      </p:graphicFrame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4813300" y="5260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2917825" y="52562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62" name="Rectangle 42"/>
          <p:cNvSpPr>
            <a:spLocks noChangeArrowheads="1"/>
          </p:cNvSpPr>
          <p:nvPr/>
        </p:nvSpPr>
        <p:spPr bwMode="auto">
          <a:xfrm>
            <a:off x="4319588" y="4767263"/>
            <a:ext cx="128587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3876675" y="47069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223.1.2.6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64" name="Freeform 44"/>
          <p:cNvSpPr>
            <a:spLocks/>
          </p:cNvSpPr>
          <p:nvPr/>
        </p:nvSpPr>
        <p:spPr bwMode="auto">
          <a:xfrm>
            <a:off x="6651625" y="4583113"/>
            <a:ext cx="1539875" cy="1490662"/>
          </a:xfrm>
          <a:custGeom>
            <a:avLst/>
            <a:gdLst/>
            <a:ahLst/>
            <a:cxnLst>
              <a:cxn ang="0">
                <a:pos x="451" y="41"/>
              </a:cxn>
              <a:cxn ang="0">
                <a:pos x="388" y="431"/>
              </a:cxn>
              <a:cxn ang="0">
                <a:pos x="64" y="479"/>
              </a:cxn>
              <a:cxn ang="0">
                <a:pos x="7" y="791"/>
              </a:cxn>
              <a:cxn ang="0">
                <a:pos x="100" y="920"/>
              </a:cxn>
              <a:cxn ang="0">
                <a:pos x="421" y="905"/>
              </a:cxn>
              <a:cxn ang="0">
                <a:pos x="652" y="905"/>
              </a:cxn>
              <a:cxn ang="0">
                <a:pos x="904" y="857"/>
              </a:cxn>
              <a:cxn ang="0">
                <a:pos x="916" y="473"/>
              </a:cxn>
              <a:cxn ang="0">
                <a:pos x="580" y="443"/>
              </a:cxn>
              <a:cxn ang="0">
                <a:pos x="526" y="65"/>
              </a:cxn>
              <a:cxn ang="0">
                <a:pos x="529" y="53"/>
              </a:cxn>
              <a:cxn ang="0">
                <a:pos x="451" y="41"/>
              </a:cxn>
            </a:cxnLst>
            <a:rect l="0" t="0" r="r" b="b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5165" name="Group 45"/>
          <p:cNvGrpSpPr>
            <a:grpSpLocks/>
          </p:cNvGrpSpPr>
          <p:nvPr/>
        </p:nvGrpSpPr>
        <p:grpSpPr bwMode="auto">
          <a:xfrm>
            <a:off x="7088188" y="4294188"/>
            <a:ext cx="711200" cy="381000"/>
            <a:chOff x="3600" y="219"/>
            <a:chExt cx="360" cy="175"/>
          </a:xfrm>
        </p:grpSpPr>
        <p:sp>
          <p:nvSpPr>
            <p:cNvPr id="5166" name="Oval 4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67" name="Line 4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68" name="Line 4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69" name="Rectangle 4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5170" name="Oval 5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5171" name="Group 5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72" name="Line 5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73" name="Line 5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74" name="Line 5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5175" name="Group 5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76" name="Line 5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77" name="Line 5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78" name="Line 5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5179" name="Line 59"/>
          <p:cNvSpPr>
            <a:spLocks noChangeShapeType="1"/>
          </p:cNvSpPr>
          <p:nvPr/>
        </p:nvSpPr>
        <p:spPr bwMode="auto">
          <a:xfrm flipH="1">
            <a:off x="7407275" y="4686300"/>
            <a:ext cx="0" cy="704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80" name="Line 60"/>
          <p:cNvSpPr>
            <a:spLocks noChangeShapeType="1"/>
          </p:cNvSpPr>
          <p:nvPr/>
        </p:nvSpPr>
        <p:spPr bwMode="auto">
          <a:xfrm flipH="1" flipV="1">
            <a:off x="6888163" y="5391150"/>
            <a:ext cx="1019175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81" name="Line 61"/>
          <p:cNvSpPr>
            <a:spLocks noChangeShapeType="1"/>
          </p:cNvSpPr>
          <p:nvPr/>
        </p:nvSpPr>
        <p:spPr bwMode="auto">
          <a:xfrm flipH="1" flipV="1">
            <a:off x="6899275" y="540702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82" name="Line 62"/>
          <p:cNvSpPr>
            <a:spLocks noChangeShapeType="1"/>
          </p:cNvSpPr>
          <p:nvPr/>
        </p:nvSpPr>
        <p:spPr bwMode="auto">
          <a:xfrm flipH="1" flipV="1">
            <a:off x="7894638" y="53927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5183" name="Object 63"/>
          <p:cNvGraphicFramePr>
            <a:graphicFrameLocks noChangeAspect="1"/>
          </p:cNvGraphicFramePr>
          <p:nvPr/>
        </p:nvGraphicFramePr>
        <p:xfrm>
          <a:off x="7442200" y="5494338"/>
          <a:ext cx="584200" cy="463550"/>
        </p:xfrm>
        <a:graphic>
          <a:graphicData uri="http://schemas.openxmlformats.org/presentationml/2006/ole">
            <p:oleObj spid="_x0000_s5183" name="Clip" r:id="rId8" imgW="1305000" imgH="1085760" progId="">
              <p:embed/>
            </p:oleObj>
          </a:graphicData>
        </a:graphic>
      </p:graphicFrame>
      <p:graphicFrame>
        <p:nvGraphicFramePr>
          <p:cNvPr id="5184" name="Object 64"/>
          <p:cNvGraphicFramePr>
            <a:graphicFrameLocks noChangeAspect="1"/>
          </p:cNvGraphicFramePr>
          <p:nvPr/>
        </p:nvGraphicFramePr>
        <p:xfrm>
          <a:off x="6794500" y="5508625"/>
          <a:ext cx="584200" cy="463550"/>
        </p:xfrm>
        <a:graphic>
          <a:graphicData uri="http://schemas.openxmlformats.org/presentationml/2006/ole">
            <p:oleObj spid="_x0000_s5184" name="Clip" r:id="rId9" imgW="1305000" imgH="1085760" progId="">
              <p:embed/>
            </p:oleObj>
          </a:graphicData>
        </a:graphic>
      </p:graphicFrame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7842250" y="528002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86" name="Text Box 66"/>
          <p:cNvSpPr txBox="1">
            <a:spLocks noChangeArrowheads="1"/>
          </p:cNvSpPr>
          <p:nvPr/>
        </p:nvSpPr>
        <p:spPr bwMode="auto">
          <a:xfrm>
            <a:off x="5946775" y="52752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187" name="Rectangle 67"/>
          <p:cNvSpPr>
            <a:spLocks noChangeArrowheads="1"/>
          </p:cNvSpPr>
          <p:nvPr/>
        </p:nvSpPr>
        <p:spPr bwMode="auto">
          <a:xfrm>
            <a:off x="7348538" y="4786313"/>
            <a:ext cx="128587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188" name="Text Box 68"/>
          <p:cNvSpPr txBox="1">
            <a:spLocks noChangeArrowheads="1"/>
          </p:cNvSpPr>
          <p:nvPr/>
        </p:nvSpPr>
        <p:spPr bwMode="auto">
          <a:xfrm>
            <a:off x="6899275" y="4751388"/>
            <a:ext cx="1144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223.1.3.27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5189" name="Group 69"/>
          <p:cNvGrpSpPr>
            <a:grpSpLocks/>
          </p:cNvGrpSpPr>
          <p:nvPr/>
        </p:nvGrpSpPr>
        <p:grpSpPr bwMode="auto">
          <a:xfrm>
            <a:off x="5526088" y="2389188"/>
            <a:ext cx="711200" cy="381000"/>
            <a:chOff x="3600" y="219"/>
            <a:chExt cx="360" cy="175"/>
          </a:xfrm>
        </p:grpSpPr>
        <p:sp>
          <p:nvSpPr>
            <p:cNvPr id="5190" name="Oval 7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91" name="Line 7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92" name="Line 7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93" name="Rectangle 7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5194" name="Oval 7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5195" name="Group 7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96" name="Line 7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97" name="Line 7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198" name="Line 7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5199" name="Group 7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200" name="Line 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201" name="Line 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5202" name="Line 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5203" name="Line 83"/>
          <p:cNvSpPr>
            <a:spLocks noChangeShapeType="1"/>
          </p:cNvSpPr>
          <p:nvPr/>
        </p:nvSpPr>
        <p:spPr bwMode="auto">
          <a:xfrm flipH="1" flipV="1">
            <a:off x="6108700" y="1306513"/>
            <a:ext cx="3175" cy="265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204" name="Rectangle 84"/>
          <p:cNvSpPr>
            <a:spLocks noChangeArrowheads="1"/>
          </p:cNvSpPr>
          <p:nvPr/>
        </p:nvSpPr>
        <p:spPr bwMode="auto">
          <a:xfrm>
            <a:off x="6053138" y="1343025"/>
            <a:ext cx="109537" cy="195263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205" name="Text Box 85"/>
          <p:cNvSpPr txBox="1">
            <a:spLocks noChangeArrowheads="1"/>
          </p:cNvSpPr>
          <p:nvPr/>
        </p:nvSpPr>
        <p:spPr bwMode="auto">
          <a:xfrm>
            <a:off x="5618163" y="5572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223.1.1.2</a:t>
            </a:r>
            <a:endParaRPr lang="en-US" sz="1600">
              <a:latin typeface="Comic Sans MS" pitchFamily="66" charset="0"/>
            </a:endParaRPr>
          </a:p>
        </p:txBody>
      </p:sp>
      <p:sp>
        <p:nvSpPr>
          <p:cNvPr id="5206" name="Line 86"/>
          <p:cNvSpPr>
            <a:spLocks noChangeShapeType="1"/>
          </p:cNvSpPr>
          <p:nvPr/>
        </p:nvSpPr>
        <p:spPr bwMode="auto">
          <a:xfrm flipV="1">
            <a:off x="4591050" y="2762250"/>
            <a:ext cx="1114425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207" name="Line 87"/>
          <p:cNvSpPr>
            <a:spLocks noChangeShapeType="1"/>
          </p:cNvSpPr>
          <p:nvPr/>
        </p:nvSpPr>
        <p:spPr bwMode="auto">
          <a:xfrm flipH="1" flipV="1">
            <a:off x="6105525" y="2743200"/>
            <a:ext cx="127635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208" name="Line 88"/>
          <p:cNvSpPr>
            <a:spLocks noChangeShapeType="1"/>
          </p:cNvSpPr>
          <p:nvPr/>
        </p:nvSpPr>
        <p:spPr bwMode="auto">
          <a:xfrm flipH="1" flipV="1">
            <a:off x="4781550" y="4505325"/>
            <a:ext cx="23050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5209" name="Text Box 89"/>
          <p:cNvSpPr txBox="1">
            <a:spLocks noChangeArrowheads="1"/>
          </p:cNvSpPr>
          <p:nvPr/>
        </p:nvSpPr>
        <p:spPr bwMode="auto">
          <a:xfrm>
            <a:off x="6184900" y="26558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223.1.7.0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0" name="Text Box 90"/>
          <p:cNvSpPr txBox="1">
            <a:spLocks noChangeArrowheads="1"/>
          </p:cNvSpPr>
          <p:nvPr/>
        </p:nvSpPr>
        <p:spPr bwMode="auto">
          <a:xfrm>
            <a:off x="7261225" y="39417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223.1.7.1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1" name="Text Box 91"/>
          <p:cNvSpPr txBox="1">
            <a:spLocks noChangeArrowheads="1"/>
          </p:cNvSpPr>
          <p:nvPr/>
        </p:nvSpPr>
        <p:spPr bwMode="auto">
          <a:xfrm>
            <a:off x="6022975" y="41989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223.1.8.0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2" name="Text Box 92"/>
          <p:cNvSpPr txBox="1">
            <a:spLocks noChangeArrowheads="1"/>
          </p:cNvSpPr>
          <p:nvPr/>
        </p:nvSpPr>
        <p:spPr bwMode="auto">
          <a:xfrm>
            <a:off x="4775200" y="41989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223.1.8.1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3" name="Text Box 93"/>
          <p:cNvSpPr txBox="1">
            <a:spLocks noChangeArrowheads="1"/>
          </p:cNvSpPr>
          <p:nvPr/>
        </p:nvSpPr>
        <p:spPr bwMode="auto">
          <a:xfrm>
            <a:off x="3698875" y="39036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223.1.9.1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4" name="Text Box 94"/>
          <p:cNvSpPr txBox="1">
            <a:spLocks noChangeArrowheads="1"/>
          </p:cNvSpPr>
          <p:nvPr/>
        </p:nvSpPr>
        <p:spPr bwMode="auto">
          <a:xfrm>
            <a:off x="4565650" y="26654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223.1.9.2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5215" name="Text Box 95"/>
          <p:cNvSpPr txBox="1">
            <a:spLocks noChangeArrowheads="1"/>
          </p:cNvSpPr>
          <p:nvPr/>
        </p:nvSpPr>
        <p:spPr bwMode="auto">
          <a:xfrm>
            <a:off x="6208713" y="2351088"/>
            <a:ext cx="442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latin typeface="Arial" charset="0"/>
              </a:rPr>
              <a:t>R1</a:t>
            </a:r>
            <a:endParaRPr lang="en-US" sz="1800" b="1">
              <a:latin typeface="Comic Sans MS" pitchFamily="66" charset="0"/>
            </a:endParaRPr>
          </a:p>
        </p:txBody>
      </p:sp>
      <p:sp>
        <p:nvSpPr>
          <p:cNvPr id="5216" name="Text Box 96"/>
          <p:cNvSpPr txBox="1">
            <a:spLocks noChangeArrowheads="1"/>
          </p:cNvSpPr>
          <p:nvPr/>
        </p:nvSpPr>
        <p:spPr bwMode="auto">
          <a:xfrm>
            <a:off x="7761288" y="4318000"/>
            <a:ext cx="442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latin typeface="Arial" charset="0"/>
              </a:rPr>
              <a:t>R3</a:t>
            </a:r>
            <a:endParaRPr lang="en-US" sz="1800" b="1">
              <a:latin typeface="Comic Sans MS" pitchFamily="66" charset="0"/>
            </a:endParaRPr>
          </a:p>
        </p:txBody>
      </p:sp>
      <p:sp>
        <p:nvSpPr>
          <p:cNvPr id="5217" name="Text Box 97"/>
          <p:cNvSpPr txBox="1">
            <a:spLocks noChangeArrowheads="1"/>
          </p:cNvSpPr>
          <p:nvPr/>
        </p:nvSpPr>
        <p:spPr bwMode="auto">
          <a:xfrm>
            <a:off x="5441950" y="3713163"/>
            <a:ext cx="442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latin typeface="Arial" charset="0"/>
              </a:rPr>
              <a:t>R2</a:t>
            </a:r>
            <a:endParaRPr lang="en-US" sz="1800" b="1">
              <a:latin typeface="Comic Sans MS" pitchFamily="66" charset="0"/>
            </a:endParaRPr>
          </a:p>
        </p:txBody>
      </p:sp>
      <p:sp>
        <p:nvSpPr>
          <p:cNvPr id="5218" name="Line 98"/>
          <p:cNvSpPr>
            <a:spLocks noChangeShapeType="1"/>
          </p:cNvSpPr>
          <p:nvPr/>
        </p:nvSpPr>
        <p:spPr bwMode="auto">
          <a:xfrm flipH="1">
            <a:off x="4643438" y="3929063"/>
            <a:ext cx="88582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pic>
        <p:nvPicPr>
          <p:cNvPr id="99" name="Picture 98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662113" y="4862513"/>
            <a:ext cx="4581525" cy="333375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52588" y="3014663"/>
            <a:ext cx="4581525" cy="333375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95325" y="0"/>
            <a:ext cx="7772400" cy="1143000"/>
          </a:xfrm>
        </p:spPr>
        <p:txBody>
          <a:bodyPr/>
          <a:lstStyle/>
          <a:p>
            <a:r>
              <a:rPr lang="en-US"/>
              <a:t>IP Addresses</a:t>
            </a:r>
          </a:p>
        </p:txBody>
      </p:sp>
      <p:sp>
        <p:nvSpPr>
          <p:cNvPr id="6213" name="Rectangle 69"/>
          <p:cNvSpPr>
            <a:spLocks noGrp="1" noChangeArrowheads="1"/>
          </p:cNvSpPr>
          <p:nvPr>
            <p:ph idx="1"/>
          </p:nvPr>
        </p:nvSpPr>
        <p:spPr>
          <a:xfrm>
            <a:off x="601663" y="788599"/>
            <a:ext cx="8296275" cy="50323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given notion of “network”, let’s re-examine IP addresses:</a:t>
            </a:r>
            <a:endParaRPr lang="en-US" dirty="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604963" y="3071813"/>
            <a:ext cx="4581525" cy="333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589088" y="306546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0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751013" y="30368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network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075113" y="3065463"/>
            <a:ext cx="655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host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2757488" y="3071813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3852863" y="3071813"/>
            <a:ext cx="95250" cy="342900"/>
            <a:chOff x="1842" y="924"/>
            <a:chExt cx="60" cy="216"/>
          </a:xfrm>
        </p:grpSpPr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>
              <a:off x="1872" y="924"/>
              <a:ext cx="0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1842" y="966"/>
              <a:ext cx="60" cy="1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4938713" y="3071813"/>
            <a:ext cx="95250" cy="342900"/>
            <a:chOff x="1842" y="924"/>
            <a:chExt cx="60" cy="216"/>
          </a:xfrm>
        </p:grpSpPr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1872" y="924"/>
              <a:ext cx="0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159" name="Rectangle 15"/>
            <p:cNvSpPr>
              <a:spLocks noChangeArrowheads="1"/>
            </p:cNvSpPr>
            <p:nvPr/>
          </p:nvSpPr>
          <p:spPr bwMode="auto">
            <a:xfrm>
              <a:off x="1842" y="966"/>
              <a:ext cx="60" cy="1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160" name="Group 16"/>
          <p:cNvGrpSpPr>
            <a:grpSpLocks/>
          </p:cNvGrpSpPr>
          <p:nvPr/>
        </p:nvGrpSpPr>
        <p:grpSpPr bwMode="auto">
          <a:xfrm>
            <a:off x="1589088" y="4884738"/>
            <a:ext cx="4597400" cy="395287"/>
            <a:chOff x="464" y="2372"/>
            <a:chExt cx="2896" cy="249"/>
          </a:xfrm>
        </p:grpSpPr>
        <p:sp>
          <p:nvSpPr>
            <p:cNvPr id="6161" name="Rectangle 17"/>
            <p:cNvSpPr>
              <a:spLocks noChangeArrowheads="1"/>
            </p:cNvSpPr>
            <p:nvPr/>
          </p:nvSpPr>
          <p:spPr bwMode="auto">
            <a:xfrm>
              <a:off x="474" y="2394"/>
              <a:ext cx="2886" cy="2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464" y="2390"/>
              <a:ext cx="3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1110</a:t>
              </a:r>
            </a:p>
          </p:txBody>
        </p:sp>
        <p:grpSp>
          <p:nvGrpSpPr>
            <p:cNvPr id="6163" name="Group 19"/>
            <p:cNvGrpSpPr>
              <a:grpSpLocks/>
            </p:cNvGrpSpPr>
            <p:nvPr/>
          </p:nvGrpSpPr>
          <p:grpSpPr bwMode="auto">
            <a:xfrm>
              <a:off x="1170" y="2394"/>
              <a:ext cx="60" cy="216"/>
              <a:chOff x="1842" y="924"/>
              <a:chExt cx="60" cy="216"/>
            </a:xfrm>
          </p:grpSpPr>
          <p:sp>
            <p:nvSpPr>
              <p:cNvPr id="6164" name="Line 20"/>
              <p:cNvSpPr>
                <a:spLocks noChangeShapeType="1"/>
              </p:cNvSpPr>
              <p:nvPr/>
            </p:nvSpPr>
            <p:spPr bwMode="auto">
              <a:xfrm>
                <a:off x="1872" y="924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6165" name="Rectangle 21"/>
              <p:cNvSpPr>
                <a:spLocks noChangeArrowheads="1"/>
              </p:cNvSpPr>
              <p:nvPr/>
            </p:nvSpPr>
            <p:spPr bwMode="auto">
              <a:xfrm>
                <a:off x="1842" y="966"/>
                <a:ext cx="60" cy="1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6166" name="Group 22"/>
            <p:cNvGrpSpPr>
              <a:grpSpLocks/>
            </p:cNvGrpSpPr>
            <p:nvPr/>
          </p:nvGrpSpPr>
          <p:grpSpPr bwMode="auto">
            <a:xfrm>
              <a:off x="1890" y="2394"/>
              <a:ext cx="60" cy="216"/>
              <a:chOff x="1842" y="924"/>
              <a:chExt cx="60" cy="216"/>
            </a:xfrm>
          </p:grpSpPr>
          <p:sp>
            <p:nvSpPr>
              <p:cNvPr id="6167" name="Line 23"/>
              <p:cNvSpPr>
                <a:spLocks noChangeShapeType="1"/>
              </p:cNvSpPr>
              <p:nvPr/>
            </p:nvSpPr>
            <p:spPr bwMode="auto">
              <a:xfrm>
                <a:off x="1872" y="924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6168" name="Rectangle 24"/>
              <p:cNvSpPr>
                <a:spLocks noChangeArrowheads="1"/>
              </p:cNvSpPr>
              <p:nvPr/>
            </p:nvSpPr>
            <p:spPr bwMode="auto">
              <a:xfrm>
                <a:off x="1842" y="966"/>
                <a:ext cx="60" cy="1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6169" name="Group 25"/>
            <p:cNvGrpSpPr>
              <a:grpSpLocks/>
            </p:cNvGrpSpPr>
            <p:nvPr/>
          </p:nvGrpSpPr>
          <p:grpSpPr bwMode="auto">
            <a:xfrm>
              <a:off x="2562" y="2394"/>
              <a:ext cx="60" cy="216"/>
              <a:chOff x="1842" y="924"/>
              <a:chExt cx="60" cy="216"/>
            </a:xfrm>
          </p:grpSpPr>
          <p:sp>
            <p:nvSpPr>
              <p:cNvPr id="6170" name="Line 26"/>
              <p:cNvSpPr>
                <a:spLocks noChangeShapeType="1"/>
              </p:cNvSpPr>
              <p:nvPr/>
            </p:nvSpPr>
            <p:spPr bwMode="auto">
              <a:xfrm>
                <a:off x="1872" y="924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6171" name="Rectangle 27"/>
              <p:cNvSpPr>
                <a:spLocks noChangeArrowheads="1"/>
              </p:cNvSpPr>
              <p:nvPr/>
            </p:nvSpPr>
            <p:spPr bwMode="auto">
              <a:xfrm>
                <a:off x="1842" y="966"/>
                <a:ext cx="60" cy="1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6172" name="Text Box 28"/>
            <p:cNvSpPr txBox="1">
              <a:spLocks noChangeArrowheads="1"/>
            </p:cNvSpPr>
            <p:nvPr/>
          </p:nvSpPr>
          <p:spPr bwMode="auto">
            <a:xfrm>
              <a:off x="1346" y="2372"/>
              <a:ext cx="131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multicast address</a:t>
              </a:r>
            </a:p>
          </p:txBody>
        </p:sp>
      </p:grp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1103313" y="3013075"/>
            <a:ext cx="369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A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1131888" y="4879975"/>
            <a:ext cx="36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D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960438" y="2560638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class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6427788" y="2955925"/>
            <a:ext cx="17907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1.0.0.0 to</a:t>
            </a:r>
          </a:p>
          <a:p>
            <a:pPr eaLnBrk="0" hangingPunct="0"/>
            <a:r>
              <a:rPr lang="en-US" sz="1600">
                <a:latin typeface="Comic Sans MS" pitchFamily="66" charset="0"/>
              </a:rPr>
              <a:t>127.255.255.255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6177" name="Group 33"/>
          <p:cNvGrpSpPr>
            <a:grpSpLocks/>
          </p:cNvGrpSpPr>
          <p:nvPr/>
        </p:nvGrpSpPr>
        <p:grpSpPr bwMode="auto">
          <a:xfrm>
            <a:off x="1122363" y="3556000"/>
            <a:ext cx="7064375" cy="581025"/>
            <a:chOff x="707" y="2240"/>
            <a:chExt cx="4450" cy="366"/>
          </a:xfrm>
        </p:grpSpPr>
        <p:sp>
          <p:nvSpPr>
            <p:cNvPr id="6178" name="Rectangle 34"/>
            <p:cNvSpPr>
              <a:spLocks noChangeArrowheads="1"/>
            </p:cNvSpPr>
            <p:nvPr/>
          </p:nvSpPr>
          <p:spPr bwMode="auto">
            <a:xfrm>
              <a:off x="1035" y="2277"/>
              <a:ext cx="2886" cy="210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6179" name="Group 35"/>
            <p:cNvGrpSpPr>
              <a:grpSpLocks/>
            </p:cNvGrpSpPr>
            <p:nvPr/>
          </p:nvGrpSpPr>
          <p:grpSpPr bwMode="auto">
            <a:xfrm>
              <a:off x="1007" y="2285"/>
              <a:ext cx="2896" cy="249"/>
              <a:chOff x="344" y="2666"/>
              <a:chExt cx="2896" cy="249"/>
            </a:xfrm>
          </p:grpSpPr>
          <p:sp>
            <p:nvSpPr>
              <p:cNvPr id="6180" name="Rectangle 36"/>
              <p:cNvSpPr>
                <a:spLocks noChangeArrowheads="1"/>
              </p:cNvSpPr>
              <p:nvPr/>
            </p:nvSpPr>
            <p:spPr bwMode="auto">
              <a:xfrm>
                <a:off x="354" y="2688"/>
                <a:ext cx="2886" cy="21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6181" name="Text Box 37"/>
              <p:cNvSpPr txBox="1">
                <a:spLocks noChangeArrowheads="1"/>
              </p:cNvSpPr>
              <p:nvPr/>
            </p:nvSpPr>
            <p:spPr bwMode="auto">
              <a:xfrm>
                <a:off x="344" y="2684"/>
                <a:ext cx="26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10</a:t>
                </a:r>
              </a:p>
            </p:txBody>
          </p:sp>
          <p:sp>
            <p:nvSpPr>
              <p:cNvPr id="6182" name="Line 38"/>
              <p:cNvSpPr>
                <a:spLocks noChangeShapeType="1"/>
              </p:cNvSpPr>
              <p:nvPr/>
            </p:nvSpPr>
            <p:spPr bwMode="auto">
              <a:xfrm>
                <a:off x="1800" y="2688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6183" name="Group 39"/>
              <p:cNvGrpSpPr>
                <a:grpSpLocks/>
              </p:cNvGrpSpPr>
              <p:nvPr/>
            </p:nvGrpSpPr>
            <p:grpSpPr bwMode="auto">
              <a:xfrm>
                <a:off x="1050" y="2688"/>
                <a:ext cx="60" cy="216"/>
                <a:chOff x="1842" y="924"/>
                <a:chExt cx="60" cy="216"/>
              </a:xfrm>
            </p:grpSpPr>
            <p:sp>
              <p:nvSpPr>
                <p:cNvPr id="6184" name="Line 40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6185" name="Rectangle 41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6186" name="Group 42"/>
              <p:cNvGrpSpPr>
                <a:grpSpLocks/>
              </p:cNvGrpSpPr>
              <p:nvPr/>
            </p:nvGrpSpPr>
            <p:grpSpPr bwMode="auto">
              <a:xfrm>
                <a:off x="2454" y="2688"/>
                <a:ext cx="60" cy="216"/>
                <a:chOff x="1842" y="924"/>
                <a:chExt cx="60" cy="216"/>
              </a:xfrm>
            </p:grpSpPr>
            <p:sp>
              <p:nvSpPr>
                <p:cNvPr id="6187" name="Line 43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6188" name="Rectangle 44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sp>
            <p:nvSpPr>
              <p:cNvPr id="6189" name="Text Box 45"/>
              <p:cNvSpPr txBox="1">
                <a:spLocks noChangeArrowheads="1"/>
              </p:cNvSpPr>
              <p:nvPr/>
            </p:nvSpPr>
            <p:spPr bwMode="auto">
              <a:xfrm>
                <a:off x="908" y="2666"/>
                <a:ext cx="6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network</a:t>
                </a:r>
              </a:p>
            </p:txBody>
          </p:sp>
          <p:sp>
            <p:nvSpPr>
              <p:cNvPr id="6190" name="Text Box 46"/>
              <p:cNvSpPr txBox="1">
                <a:spLocks noChangeArrowheads="1"/>
              </p:cNvSpPr>
              <p:nvPr/>
            </p:nvSpPr>
            <p:spPr bwMode="auto">
              <a:xfrm>
                <a:off x="2264" y="2684"/>
                <a:ext cx="41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host</a:t>
                </a:r>
              </a:p>
            </p:txBody>
          </p:sp>
        </p:grpSp>
        <p:sp>
          <p:nvSpPr>
            <p:cNvPr id="6191" name="Text Box 47"/>
            <p:cNvSpPr txBox="1">
              <a:spLocks noChangeArrowheads="1"/>
            </p:cNvSpPr>
            <p:nvPr/>
          </p:nvSpPr>
          <p:spPr bwMode="auto">
            <a:xfrm>
              <a:off x="707" y="2270"/>
              <a:ext cx="2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B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6192" name="Text Box 48"/>
            <p:cNvSpPr txBox="1">
              <a:spLocks noChangeArrowheads="1"/>
            </p:cNvSpPr>
            <p:nvPr/>
          </p:nvSpPr>
          <p:spPr bwMode="auto">
            <a:xfrm>
              <a:off x="4049" y="2240"/>
              <a:ext cx="11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128.0.0.0 to</a:t>
              </a:r>
            </a:p>
            <a:p>
              <a:pPr eaLnBrk="0" hangingPunct="0"/>
              <a:r>
                <a:rPr lang="en-US" sz="1600">
                  <a:latin typeface="Comic Sans MS" pitchFamily="66" charset="0"/>
                </a:rPr>
                <a:t>191.255.255.255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6193" name="Group 49"/>
          <p:cNvGrpSpPr>
            <a:grpSpLocks/>
          </p:cNvGrpSpPr>
          <p:nvPr/>
        </p:nvGrpSpPr>
        <p:grpSpPr bwMode="auto">
          <a:xfrm>
            <a:off x="1141413" y="4156075"/>
            <a:ext cx="7099300" cy="581025"/>
            <a:chOff x="719" y="2618"/>
            <a:chExt cx="4472" cy="366"/>
          </a:xfrm>
        </p:grpSpPr>
        <p:sp>
          <p:nvSpPr>
            <p:cNvPr id="6194" name="Rectangle 50"/>
            <p:cNvSpPr>
              <a:spLocks noChangeArrowheads="1"/>
            </p:cNvSpPr>
            <p:nvPr/>
          </p:nvSpPr>
          <p:spPr bwMode="auto">
            <a:xfrm>
              <a:off x="1035" y="2661"/>
              <a:ext cx="2886" cy="210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6195" name="Group 51"/>
            <p:cNvGrpSpPr>
              <a:grpSpLocks/>
            </p:cNvGrpSpPr>
            <p:nvPr/>
          </p:nvGrpSpPr>
          <p:grpSpPr bwMode="auto">
            <a:xfrm>
              <a:off x="1001" y="2679"/>
              <a:ext cx="2896" cy="239"/>
              <a:chOff x="506" y="2538"/>
              <a:chExt cx="2896" cy="239"/>
            </a:xfrm>
          </p:grpSpPr>
          <p:sp>
            <p:nvSpPr>
              <p:cNvPr id="6196" name="Rectangle 52"/>
              <p:cNvSpPr>
                <a:spLocks noChangeArrowheads="1"/>
              </p:cNvSpPr>
              <p:nvPr/>
            </p:nvSpPr>
            <p:spPr bwMode="auto">
              <a:xfrm>
                <a:off x="516" y="2550"/>
                <a:ext cx="2886" cy="21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6197" name="Text Box 53"/>
              <p:cNvSpPr txBox="1">
                <a:spLocks noChangeArrowheads="1"/>
              </p:cNvSpPr>
              <p:nvPr/>
            </p:nvSpPr>
            <p:spPr bwMode="auto">
              <a:xfrm>
                <a:off x="506" y="2546"/>
                <a:ext cx="3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110</a:t>
                </a:r>
              </a:p>
            </p:txBody>
          </p:sp>
          <p:sp>
            <p:nvSpPr>
              <p:cNvPr id="6198" name="Line 54"/>
              <p:cNvSpPr>
                <a:spLocks noChangeShapeType="1"/>
              </p:cNvSpPr>
              <p:nvPr/>
            </p:nvSpPr>
            <p:spPr bwMode="auto">
              <a:xfrm>
                <a:off x="2640" y="2550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6199" name="Group 55"/>
              <p:cNvGrpSpPr>
                <a:grpSpLocks/>
              </p:cNvGrpSpPr>
              <p:nvPr/>
            </p:nvGrpSpPr>
            <p:grpSpPr bwMode="auto">
              <a:xfrm>
                <a:off x="1212" y="2550"/>
                <a:ext cx="60" cy="216"/>
                <a:chOff x="1842" y="924"/>
                <a:chExt cx="60" cy="216"/>
              </a:xfrm>
            </p:grpSpPr>
            <p:sp>
              <p:nvSpPr>
                <p:cNvPr id="6200" name="Line 56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6201" name="Rectangle 57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6202" name="Group 58"/>
              <p:cNvGrpSpPr>
                <a:grpSpLocks/>
              </p:cNvGrpSpPr>
              <p:nvPr/>
            </p:nvGrpSpPr>
            <p:grpSpPr bwMode="auto">
              <a:xfrm>
                <a:off x="1932" y="2538"/>
                <a:ext cx="60" cy="216"/>
                <a:chOff x="1842" y="924"/>
                <a:chExt cx="60" cy="216"/>
              </a:xfrm>
            </p:grpSpPr>
            <p:sp>
              <p:nvSpPr>
                <p:cNvPr id="6203" name="Line 59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6204" name="Rectangle 60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sp>
            <p:nvSpPr>
              <p:cNvPr id="6205" name="Text Box 61"/>
              <p:cNvSpPr txBox="1">
                <a:spLocks noChangeArrowheads="1"/>
              </p:cNvSpPr>
              <p:nvPr/>
            </p:nvSpPr>
            <p:spPr bwMode="auto">
              <a:xfrm>
                <a:off x="1262" y="2540"/>
                <a:ext cx="6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network</a:t>
                </a:r>
              </a:p>
            </p:txBody>
          </p:sp>
          <p:sp>
            <p:nvSpPr>
              <p:cNvPr id="6206" name="Text Box 62"/>
              <p:cNvSpPr txBox="1">
                <a:spLocks noChangeArrowheads="1"/>
              </p:cNvSpPr>
              <p:nvPr/>
            </p:nvSpPr>
            <p:spPr bwMode="auto">
              <a:xfrm>
                <a:off x="2810" y="2540"/>
                <a:ext cx="41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host</a:t>
                </a:r>
              </a:p>
            </p:txBody>
          </p:sp>
        </p:grpSp>
        <p:sp>
          <p:nvSpPr>
            <p:cNvPr id="6207" name="Text Box 63"/>
            <p:cNvSpPr txBox="1">
              <a:spLocks noChangeArrowheads="1"/>
            </p:cNvSpPr>
            <p:nvPr/>
          </p:nvSpPr>
          <p:spPr bwMode="auto">
            <a:xfrm>
              <a:off x="719" y="2660"/>
              <a:ext cx="2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C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6208" name="Text Box 64"/>
            <p:cNvSpPr txBox="1">
              <a:spLocks noChangeArrowheads="1"/>
            </p:cNvSpPr>
            <p:nvPr/>
          </p:nvSpPr>
          <p:spPr bwMode="auto">
            <a:xfrm>
              <a:off x="4043" y="2618"/>
              <a:ext cx="114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192.0.0.0 to</a:t>
              </a:r>
            </a:p>
            <a:p>
              <a:pPr eaLnBrk="0" hangingPunct="0"/>
              <a:r>
                <a:rPr lang="en-US" sz="1600">
                  <a:latin typeface="Comic Sans MS" pitchFamily="66" charset="0"/>
                </a:rPr>
                <a:t>223.255.255.255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6446838" y="4794250"/>
            <a:ext cx="1822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224.0.0.0 to</a:t>
            </a:r>
          </a:p>
          <a:p>
            <a:pPr eaLnBrk="0" hangingPunct="0"/>
            <a:r>
              <a:rPr lang="en-US" sz="1600">
                <a:latin typeface="Comic Sans MS" pitchFamily="66" charset="0"/>
              </a:rPr>
              <a:t>239.255.255.255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6210" name="Text Box 66"/>
          <p:cNvSpPr txBox="1">
            <a:spLocks noChangeArrowheads="1"/>
          </p:cNvSpPr>
          <p:nvPr/>
        </p:nvSpPr>
        <p:spPr bwMode="auto">
          <a:xfrm>
            <a:off x="3360738" y="5499100"/>
            <a:ext cx="1036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32 bits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6211" name="Line 67"/>
          <p:cNvSpPr>
            <a:spLocks noChangeShapeType="1"/>
          </p:cNvSpPr>
          <p:nvPr/>
        </p:nvSpPr>
        <p:spPr bwMode="auto">
          <a:xfrm>
            <a:off x="4414838" y="5691188"/>
            <a:ext cx="17430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212" name="Line 68"/>
          <p:cNvSpPr>
            <a:spLocks noChangeShapeType="1"/>
          </p:cNvSpPr>
          <p:nvPr/>
        </p:nvSpPr>
        <p:spPr bwMode="auto">
          <a:xfrm flipH="1">
            <a:off x="1585913" y="5681663"/>
            <a:ext cx="17430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214" name="Text Box 70"/>
          <p:cNvSpPr txBox="1">
            <a:spLocks noChangeArrowheads="1"/>
          </p:cNvSpPr>
          <p:nvPr/>
        </p:nvSpPr>
        <p:spPr bwMode="auto">
          <a:xfrm>
            <a:off x="536575" y="1739900"/>
            <a:ext cx="8012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“class-full” addressing: 4 shown, 5</a:t>
            </a:r>
            <a:r>
              <a:rPr lang="en-US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 was for future use beginning with </a:t>
            </a:r>
            <a:r>
              <a:rPr lang="en-US">
                <a:latin typeface="Comic Sans MS" pitchFamily="66" charset="0"/>
              </a:rPr>
              <a:t>11110</a:t>
            </a:r>
          </a:p>
        </p:txBody>
      </p:sp>
      <p:pic>
        <p:nvPicPr>
          <p:cNvPr id="71" name="Picture 70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IP Addresses (Class A, B, C. D later)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581150" y="1785938"/>
            <a:ext cx="4581525" cy="333375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533525" y="1843088"/>
            <a:ext cx="4581525" cy="333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517650" y="1836738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0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679575" y="1808163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network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003675" y="1836738"/>
            <a:ext cx="655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host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686050" y="1843088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3781425" y="1843088"/>
            <a:ext cx="95250" cy="342900"/>
            <a:chOff x="1842" y="924"/>
            <a:chExt cx="60" cy="216"/>
          </a:xfrm>
        </p:grpSpPr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1872" y="924"/>
              <a:ext cx="0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>
              <a:off x="1842" y="966"/>
              <a:ext cx="60" cy="1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7180" name="Group 12"/>
          <p:cNvGrpSpPr>
            <a:grpSpLocks/>
          </p:cNvGrpSpPr>
          <p:nvPr/>
        </p:nvGrpSpPr>
        <p:grpSpPr bwMode="auto">
          <a:xfrm>
            <a:off x="4867275" y="1843088"/>
            <a:ext cx="95250" cy="342900"/>
            <a:chOff x="1842" y="924"/>
            <a:chExt cx="60" cy="216"/>
          </a:xfrm>
        </p:grpSpPr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1872" y="924"/>
              <a:ext cx="0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1842" y="966"/>
              <a:ext cx="60" cy="1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1031875" y="178435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A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6356350" y="1727200"/>
            <a:ext cx="17907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1.0.0.0 to</a:t>
            </a:r>
          </a:p>
          <a:p>
            <a:pPr eaLnBrk="0" hangingPunct="0"/>
            <a:r>
              <a:rPr lang="en-US" sz="1600">
                <a:latin typeface="Comic Sans MS" pitchFamily="66" charset="0"/>
              </a:rPr>
              <a:t>127.255.255.255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447675" y="2286000"/>
            <a:ext cx="828198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2^7 networks (first bit is 0)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2^(24) interfaces</a:t>
            </a:r>
          </a:p>
        </p:txBody>
      </p:sp>
      <p:grpSp>
        <p:nvGrpSpPr>
          <p:cNvPr id="7186" name="Group 18"/>
          <p:cNvGrpSpPr>
            <a:grpSpLocks/>
          </p:cNvGrpSpPr>
          <p:nvPr/>
        </p:nvGrpSpPr>
        <p:grpSpPr bwMode="auto">
          <a:xfrm>
            <a:off x="1079500" y="3255963"/>
            <a:ext cx="7064375" cy="581025"/>
            <a:chOff x="716" y="2051"/>
            <a:chExt cx="4450" cy="366"/>
          </a:xfrm>
        </p:grpSpPr>
        <p:sp>
          <p:nvSpPr>
            <p:cNvPr id="7187" name="Rectangle 19"/>
            <p:cNvSpPr>
              <a:spLocks noChangeArrowheads="1"/>
            </p:cNvSpPr>
            <p:nvPr/>
          </p:nvSpPr>
          <p:spPr bwMode="auto">
            <a:xfrm>
              <a:off x="1044" y="2088"/>
              <a:ext cx="2886" cy="210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7188" name="Group 20"/>
            <p:cNvGrpSpPr>
              <a:grpSpLocks/>
            </p:cNvGrpSpPr>
            <p:nvPr/>
          </p:nvGrpSpPr>
          <p:grpSpPr bwMode="auto">
            <a:xfrm>
              <a:off x="1016" y="2096"/>
              <a:ext cx="2896" cy="249"/>
              <a:chOff x="344" y="2666"/>
              <a:chExt cx="2896" cy="249"/>
            </a:xfrm>
          </p:grpSpPr>
          <p:sp>
            <p:nvSpPr>
              <p:cNvPr id="7189" name="Rectangle 21"/>
              <p:cNvSpPr>
                <a:spLocks noChangeArrowheads="1"/>
              </p:cNvSpPr>
              <p:nvPr/>
            </p:nvSpPr>
            <p:spPr bwMode="auto">
              <a:xfrm>
                <a:off x="354" y="2688"/>
                <a:ext cx="2886" cy="21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190" name="Text Box 22"/>
              <p:cNvSpPr txBox="1">
                <a:spLocks noChangeArrowheads="1"/>
              </p:cNvSpPr>
              <p:nvPr/>
            </p:nvSpPr>
            <p:spPr bwMode="auto">
              <a:xfrm>
                <a:off x="344" y="2684"/>
                <a:ext cx="26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10</a:t>
                </a:r>
              </a:p>
            </p:txBody>
          </p:sp>
          <p:sp>
            <p:nvSpPr>
              <p:cNvPr id="7191" name="Line 23"/>
              <p:cNvSpPr>
                <a:spLocks noChangeShapeType="1"/>
              </p:cNvSpPr>
              <p:nvPr/>
            </p:nvSpPr>
            <p:spPr bwMode="auto">
              <a:xfrm>
                <a:off x="1800" y="2688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7192" name="Group 24"/>
              <p:cNvGrpSpPr>
                <a:grpSpLocks/>
              </p:cNvGrpSpPr>
              <p:nvPr/>
            </p:nvGrpSpPr>
            <p:grpSpPr bwMode="auto">
              <a:xfrm>
                <a:off x="1050" y="2688"/>
                <a:ext cx="60" cy="216"/>
                <a:chOff x="1842" y="924"/>
                <a:chExt cx="60" cy="216"/>
              </a:xfrm>
            </p:grpSpPr>
            <p:sp>
              <p:nvSpPr>
                <p:cNvPr id="7193" name="Line 25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7194" name="Rectangle 26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7195" name="Group 27"/>
              <p:cNvGrpSpPr>
                <a:grpSpLocks/>
              </p:cNvGrpSpPr>
              <p:nvPr/>
            </p:nvGrpSpPr>
            <p:grpSpPr bwMode="auto">
              <a:xfrm>
                <a:off x="2454" y="2688"/>
                <a:ext cx="60" cy="216"/>
                <a:chOff x="1842" y="924"/>
                <a:chExt cx="60" cy="216"/>
              </a:xfrm>
            </p:grpSpPr>
            <p:sp>
              <p:nvSpPr>
                <p:cNvPr id="7196" name="Line 28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7197" name="Rectangle 29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sp>
            <p:nvSpPr>
              <p:cNvPr id="7198" name="Text Box 30"/>
              <p:cNvSpPr txBox="1">
                <a:spLocks noChangeArrowheads="1"/>
              </p:cNvSpPr>
              <p:nvPr/>
            </p:nvSpPr>
            <p:spPr bwMode="auto">
              <a:xfrm>
                <a:off x="908" y="2666"/>
                <a:ext cx="6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network</a:t>
                </a:r>
              </a:p>
            </p:txBody>
          </p:sp>
          <p:sp>
            <p:nvSpPr>
              <p:cNvPr id="7199" name="Text Box 31"/>
              <p:cNvSpPr txBox="1">
                <a:spLocks noChangeArrowheads="1"/>
              </p:cNvSpPr>
              <p:nvPr/>
            </p:nvSpPr>
            <p:spPr bwMode="auto">
              <a:xfrm>
                <a:off x="2264" y="2684"/>
                <a:ext cx="41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host</a:t>
                </a:r>
              </a:p>
            </p:txBody>
          </p:sp>
        </p:grpSp>
        <p:sp>
          <p:nvSpPr>
            <p:cNvPr id="7200" name="Text Box 32"/>
            <p:cNvSpPr txBox="1">
              <a:spLocks noChangeArrowheads="1"/>
            </p:cNvSpPr>
            <p:nvPr/>
          </p:nvSpPr>
          <p:spPr bwMode="auto">
            <a:xfrm>
              <a:off x="716" y="2081"/>
              <a:ext cx="2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B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7201" name="Text Box 33"/>
            <p:cNvSpPr txBox="1">
              <a:spLocks noChangeArrowheads="1"/>
            </p:cNvSpPr>
            <p:nvPr/>
          </p:nvSpPr>
          <p:spPr bwMode="auto">
            <a:xfrm>
              <a:off x="4058" y="2051"/>
              <a:ext cx="11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128.0.0.0 to</a:t>
              </a:r>
            </a:p>
            <a:p>
              <a:pPr eaLnBrk="0" hangingPunct="0"/>
              <a:r>
                <a:rPr lang="en-US" sz="1600">
                  <a:latin typeface="Comic Sans MS" pitchFamily="66" charset="0"/>
                </a:rPr>
                <a:t>191.255.255.255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485775" y="3810000"/>
            <a:ext cx="828198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2^(14) networks (first 2 bits  are </a:t>
            </a: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10</a:t>
            </a:r>
            <a:r>
              <a:rPr lang="en-US">
                <a:latin typeface="Comic Sans MS" pitchFamily="66" charset="0"/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2^(16) interfaces</a:t>
            </a:r>
          </a:p>
        </p:txBody>
      </p:sp>
      <p:grpSp>
        <p:nvGrpSpPr>
          <p:cNvPr id="7203" name="Group 35"/>
          <p:cNvGrpSpPr>
            <a:grpSpLocks/>
          </p:cNvGrpSpPr>
          <p:nvPr/>
        </p:nvGrpSpPr>
        <p:grpSpPr bwMode="auto">
          <a:xfrm>
            <a:off x="1069975" y="4756150"/>
            <a:ext cx="7099300" cy="581025"/>
            <a:chOff x="719" y="2618"/>
            <a:chExt cx="4472" cy="366"/>
          </a:xfrm>
        </p:grpSpPr>
        <p:sp>
          <p:nvSpPr>
            <p:cNvPr id="7204" name="Rectangle 36"/>
            <p:cNvSpPr>
              <a:spLocks noChangeArrowheads="1"/>
            </p:cNvSpPr>
            <p:nvPr/>
          </p:nvSpPr>
          <p:spPr bwMode="auto">
            <a:xfrm>
              <a:off x="1035" y="2661"/>
              <a:ext cx="2886" cy="210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7205" name="Group 37"/>
            <p:cNvGrpSpPr>
              <a:grpSpLocks/>
            </p:cNvGrpSpPr>
            <p:nvPr/>
          </p:nvGrpSpPr>
          <p:grpSpPr bwMode="auto">
            <a:xfrm>
              <a:off x="1001" y="2679"/>
              <a:ext cx="2896" cy="239"/>
              <a:chOff x="506" y="2538"/>
              <a:chExt cx="2896" cy="239"/>
            </a:xfrm>
          </p:grpSpPr>
          <p:sp>
            <p:nvSpPr>
              <p:cNvPr id="7206" name="Rectangle 38"/>
              <p:cNvSpPr>
                <a:spLocks noChangeArrowheads="1"/>
              </p:cNvSpPr>
              <p:nvPr/>
            </p:nvSpPr>
            <p:spPr bwMode="auto">
              <a:xfrm>
                <a:off x="516" y="2550"/>
                <a:ext cx="2886" cy="21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07" name="Text Box 39"/>
              <p:cNvSpPr txBox="1">
                <a:spLocks noChangeArrowheads="1"/>
              </p:cNvSpPr>
              <p:nvPr/>
            </p:nvSpPr>
            <p:spPr bwMode="auto">
              <a:xfrm>
                <a:off x="506" y="2546"/>
                <a:ext cx="3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110</a:t>
                </a:r>
              </a:p>
            </p:txBody>
          </p:sp>
          <p:sp>
            <p:nvSpPr>
              <p:cNvPr id="7208" name="Line 40"/>
              <p:cNvSpPr>
                <a:spLocks noChangeShapeType="1"/>
              </p:cNvSpPr>
              <p:nvPr/>
            </p:nvSpPr>
            <p:spPr bwMode="auto">
              <a:xfrm>
                <a:off x="2640" y="2550"/>
                <a:ext cx="0" cy="2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7209" name="Group 41"/>
              <p:cNvGrpSpPr>
                <a:grpSpLocks/>
              </p:cNvGrpSpPr>
              <p:nvPr/>
            </p:nvGrpSpPr>
            <p:grpSpPr bwMode="auto">
              <a:xfrm>
                <a:off x="1212" y="2550"/>
                <a:ext cx="60" cy="216"/>
                <a:chOff x="1842" y="924"/>
                <a:chExt cx="60" cy="216"/>
              </a:xfrm>
            </p:grpSpPr>
            <p:sp>
              <p:nvSpPr>
                <p:cNvPr id="7210" name="Line 42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7211" name="Rectangle 43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7212" name="Group 44"/>
              <p:cNvGrpSpPr>
                <a:grpSpLocks/>
              </p:cNvGrpSpPr>
              <p:nvPr/>
            </p:nvGrpSpPr>
            <p:grpSpPr bwMode="auto">
              <a:xfrm>
                <a:off x="1932" y="2538"/>
                <a:ext cx="60" cy="216"/>
                <a:chOff x="1842" y="924"/>
                <a:chExt cx="60" cy="216"/>
              </a:xfrm>
            </p:grpSpPr>
            <p:sp>
              <p:nvSpPr>
                <p:cNvPr id="7213" name="Line 45"/>
                <p:cNvSpPr>
                  <a:spLocks noChangeShapeType="1"/>
                </p:cNvSpPr>
                <p:nvPr/>
              </p:nvSpPr>
              <p:spPr bwMode="auto">
                <a:xfrm>
                  <a:off x="1872" y="924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7214" name="Rectangle 46"/>
                <p:cNvSpPr>
                  <a:spLocks noChangeArrowheads="1"/>
                </p:cNvSpPr>
                <p:nvPr/>
              </p:nvSpPr>
              <p:spPr bwMode="auto">
                <a:xfrm>
                  <a:off x="1842" y="966"/>
                  <a:ext cx="60" cy="1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sp>
            <p:nvSpPr>
              <p:cNvPr id="7215" name="Text Box 47"/>
              <p:cNvSpPr txBox="1">
                <a:spLocks noChangeArrowheads="1"/>
              </p:cNvSpPr>
              <p:nvPr/>
            </p:nvSpPr>
            <p:spPr bwMode="auto">
              <a:xfrm>
                <a:off x="1262" y="2540"/>
                <a:ext cx="6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network</a:t>
                </a:r>
              </a:p>
            </p:txBody>
          </p:sp>
          <p:sp>
            <p:nvSpPr>
              <p:cNvPr id="7216" name="Text Box 48"/>
              <p:cNvSpPr txBox="1">
                <a:spLocks noChangeArrowheads="1"/>
              </p:cNvSpPr>
              <p:nvPr/>
            </p:nvSpPr>
            <p:spPr bwMode="auto">
              <a:xfrm>
                <a:off x="2810" y="2540"/>
                <a:ext cx="41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host</a:t>
                </a:r>
              </a:p>
            </p:txBody>
          </p:sp>
        </p:grpSp>
        <p:sp>
          <p:nvSpPr>
            <p:cNvPr id="7217" name="Text Box 49"/>
            <p:cNvSpPr txBox="1">
              <a:spLocks noChangeArrowheads="1"/>
            </p:cNvSpPr>
            <p:nvPr/>
          </p:nvSpPr>
          <p:spPr bwMode="auto">
            <a:xfrm>
              <a:off x="719" y="2660"/>
              <a:ext cx="2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C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7218" name="Text Box 50"/>
            <p:cNvSpPr txBox="1">
              <a:spLocks noChangeArrowheads="1"/>
            </p:cNvSpPr>
            <p:nvPr/>
          </p:nvSpPr>
          <p:spPr bwMode="auto">
            <a:xfrm>
              <a:off x="4043" y="2618"/>
              <a:ext cx="114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192.0.0.0 to</a:t>
              </a:r>
            </a:p>
            <a:p>
              <a:pPr eaLnBrk="0" hangingPunct="0"/>
              <a:r>
                <a:rPr lang="en-US" sz="1600">
                  <a:latin typeface="Comic Sans MS" pitchFamily="66" charset="0"/>
                </a:rPr>
                <a:t>223.255.255.255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509588" y="5319713"/>
            <a:ext cx="8281987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2^(21) networks (first 3 bits  are </a:t>
            </a: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110</a:t>
            </a:r>
            <a:r>
              <a:rPr lang="en-US">
                <a:latin typeface="Comic Sans MS" pitchFamily="66" charset="0"/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>
                <a:latin typeface="Comic Sans MS" pitchFamily="66" charset="0"/>
              </a:rPr>
              <a:t>2^(8) interfaces</a:t>
            </a:r>
          </a:p>
        </p:txBody>
      </p:sp>
      <p:pic>
        <p:nvPicPr>
          <p:cNvPr id="52" name="Picture 51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Classful addressing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85447" y="1816319"/>
            <a:ext cx="8281988" cy="4143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latin typeface="Comic Sans MS" pitchFamily="66" charset="0"/>
              </a:rPr>
              <a:t>Class A, B, C networks require 1, 2 and 3 bytes for the network portion.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latin typeface="Comic Sans MS" pitchFamily="66" charset="0"/>
              </a:rPr>
              <a:t>E.g., Class C networks can accommodate only 2^8-2 = 254 hosts (2 are reserved). Small for most medium to large organizations.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latin typeface="Comic Sans MS" pitchFamily="66" charset="0"/>
              </a:rPr>
              <a:t>However Class B supports 65,634 hosts – too large.  An organization with 2000 hosts ended up with class B addressing – address space was ill used.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dirty="0">
                <a:latin typeface="Comic Sans MS" pitchFamily="66" charset="0"/>
              </a:rPr>
              <a:t>Therefore in 1993, Classless </a:t>
            </a:r>
            <a:r>
              <a:rPr lang="en-US" dirty="0" err="1">
                <a:latin typeface="Comic Sans MS" pitchFamily="66" charset="0"/>
              </a:rPr>
              <a:t>Interdomain</a:t>
            </a:r>
            <a:r>
              <a:rPr lang="en-US" dirty="0">
                <a:latin typeface="Comic Sans MS" pitchFamily="66" charset="0"/>
              </a:rPr>
              <a:t> Routing (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CIDR</a:t>
            </a:r>
            <a:r>
              <a:rPr lang="en-US" dirty="0">
                <a:latin typeface="Comic Sans MS" pitchFamily="66" charset="0"/>
              </a:rPr>
              <a:t>) was introduced.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524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/>
              <a:t>IP addressing: CIDR (RFC 1519)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33619" y="1486394"/>
            <a:ext cx="8107363" cy="31718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CIDR: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lassless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 err="1"/>
              <a:t>nter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/>
              <a:t>omain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outing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network portion of address of arbitrary length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address format: </a:t>
            </a:r>
            <a:r>
              <a:rPr lang="en-US" sz="2400" dirty="0" err="1">
                <a:solidFill>
                  <a:srgbClr val="FF0000"/>
                </a:solidFill>
              </a:rPr>
              <a:t>a.b.c.d</a:t>
            </a:r>
            <a:r>
              <a:rPr lang="en-US" sz="2400" dirty="0">
                <a:solidFill>
                  <a:srgbClr val="FF0000"/>
                </a:solidFill>
              </a:rPr>
              <a:t>/x</a:t>
            </a:r>
            <a:r>
              <a:rPr lang="en-US" sz="2400" dirty="0"/>
              <a:t>, where x is # bits in network portion of address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Classful</a:t>
            </a:r>
            <a:r>
              <a:rPr lang="en-US" dirty="0"/>
              <a:t>/CIDR addressing example: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Prev. example with 2000 hosts. Therefore 2^16 – 2000 = 63K addresses were unused.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CIDR: Network part: 21 bits. Host part: 2^11 = 2048 hosts.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423988" y="5218113"/>
            <a:ext cx="612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2"/>
                </a:solidFill>
                <a:latin typeface="Arial" charset="0"/>
              </a:rPr>
              <a:t>11001000  00010111</a:t>
            </a:r>
            <a:r>
              <a:rPr lang="en-US">
                <a:latin typeface="Arial" charset="0"/>
              </a:rPr>
              <a:t>  </a:t>
            </a:r>
            <a:r>
              <a:rPr lang="en-US">
                <a:solidFill>
                  <a:schemeClr val="accent2"/>
                </a:solidFill>
                <a:latin typeface="Arial" charset="0"/>
              </a:rPr>
              <a:t>00010</a:t>
            </a:r>
            <a:r>
              <a:rPr lang="en-US">
                <a:latin typeface="Arial" charset="0"/>
              </a:rPr>
              <a:t>000  00000000</a:t>
            </a:r>
            <a:endParaRPr lang="en-US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995613" y="4678363"/>
            <a:ext cx="1047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chemeClr val="accent2"/>
                </a:solidFill>
                <a:latin typeface="Comic Sans MS" pitchFamily="66" charset="0"/>
              </a:rPr>
              <a:t>network</a:t>
            </a:r>
          </a:p>
          <a:p>
            <a:pPr algn="ctr" eaLnBrk="0" hangingPunct="0"/>
            <a:r>
              <a:rPr lang="en-US" sz="1800">
                <a:solidFill>
                  <a:schemeClr val="accent2"/>
                </a:solidFill>
                <a:latin typeface="Comic Sans MS" pitchFamily="66" charset="0"/>
              </a:rPr>
              <a:t>part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391275" y="4641850"/>
            <a:ext cx="655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host</a:t>
            </a:r>
          </a:p>
          <a:p>
            <a:pPr algn="ctr" eaLnBrk="0" hangingPunct="0"/>
            <a:r>
              <a:rPr lang="en-US" sz="1800">
                <a:latin typeface="Comic Sans MS" pitchFamily="66" charset="0"/>
              </a:rPr>
              <a:t>part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4092575" y="4994275"/>
            <a:ext cx="1327150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H="1">
            <a:off x="1533525" y="4989513"/>
            <a:ext cx="1522413" cy="111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H="1" flipV="1">
            <a:off x="5459413" y="5002213"/>
            <a:ext cx="968375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6883400" y="4994275"/>
            <a:ext cx="595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360738" y="5810250"/>
            <a:ext cx="232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omic Sans MS" pitchFamily="66" charset="0"/>
              </a:rPr>
              <a:t>200.23.16.0/21</a:t>
            </a:r>
            <a:endParaRPr lang="en-US" sz="1800">
              <a:latin typeface="Comic Sans MS" pitchFamily="66" charset="0"/>
            </a:endParaRP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IP addresses: how to get one?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11175" y="1687513"/>
            <a:ext cx="8034338" cy="451643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u="sng" dirty="0">
                <a:solidFill>
                  <a:srgbClr val="FF0000"/>
                </a:solidFill>
              </a:rPr>
              <a:t>Q:</a:t>
            </a:r>
            <a:r>
              <a:rPr lang="en-US" dirty="0"/>
              <a:t> How does </a:t>
            </a:r>
            <a:r>
              <a:rPr lang="en-US" i="1" dirty="0"/>
              <a:t>host</a:t>
            </a:r>
            <a:r>
              <a:rPr lang="en-US" dirty="0"/>
              <a:t> get IP address?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hard-coded by system admin in a file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Wintel: control-panel-&gt;network-&gt;configuration-&gt;</a:t>
            </a:r>
            <a:r>
              <a:rPr lang="en-US" dirty="0" err="1"/>
              <a:t>tcp</a:t>
            </a:r>
            <a:r>
              <a:rPr lang="en-US" dirty="0"/>
              <a:t>/</a:t>
            </a:r>
            <a:r>
              <a:rPr lang="en-US" dirty="0" err="1"/>
              <a:t>ip</a:t>
            </a:r>
            <a:r>
              <a:rPr lang="en-US" dirty="0"/>
              <a:t>-&gt;properties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UNIX: /etc/</a:t>
            </a:r>
            <a:r>
              <a:rPr lang="en-US" dirty="0" err="1"/>
              <a:t>rc.config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DHCP: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/>
              <a:t>ynamic </a:t>
            </a: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/>
              <a:t>ost 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/>
              <a:t>onfiguration </a:t>
            </a:r>
            <a:r>
              <a:rPr lang="en-US" sz="2800" dirty="0">
                <a:solidFill>
                  <a:srgbClr val="FF0000"/>
                </a:solidFill>
              </a:rPr>
              <a:t>P</a:t>
            </a:r>
            <a:r>
              <a:rPr lang="en-US" sz="2800" dirty="0"/>
              <a:t>rotocol: dynamically get address from a server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“plug-and-play”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    (more shortly)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228600"/>
            <a:ext cx="7772400" cy="1143000"/>
          </a:xfrm>
        </p:spPr>
        <p:txBody>
          <a:bodyPr/>
          <a:lstStyle/>
          <a:p>
            <a:r>
              <a:rPr lang="en-US" sz="4000"/>
              <a:t>IP addresses: how to get one?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71597" y="1658335"/>
            <a:ext cx="8077200" cy="180975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u="sng">
                <a:solidFill>
                  <a:srgbClr val="FF0000"/>
                </a:solidFill>
              </a:rPr>
              <a:t>Q:</a:t>
            </a:r>
            <a:r>
              <a:rPr lang="en-US" sz="2800"/>
              <a:t> How does </a:t>
            </a:r>
            <a:r>
              <a:rPr lang="en-US" sz="2800" i="1"/>
              <a:t>network</a:t>
            </a:r>
            <a:r>
              <a:rPr lang="en-US" sz="2800"/>
              <a:t> get network part of IP addr?</a:t>
            </a:r>
          </a:p>
          <a:p>
            <a:pPr>
              <a:buFontTx/>
              <a:buNone/>
            </a:pPr>
            <a:r>
              <a:rPr lang="en-US" sz="2800" u="sng">
                <a:solidFill>
                  <a:srgbClr val="FF0000"/>
                </a:solidFill>
              </a:rPr>
              <a:t>A:</a:t>
            </a:r>
            <a:r>
              <a:rPr lang="en-US" sz="2800"/>
              <a:t> gets allocated portion of its provider ISP’s address space</a:t>
            </a:r>
            <a:endParaRPr lang="en-US" sz="240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34963" y="3514725"/>
            <a:ext cx="8551862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solidFill>
                  <a:schemeClr val="accent2"/>
                </a:solidFill>
                <a:latin typeface="Arial" charset="0"/>
              </a:rPr>
              <a:t>ISP's block          </a:t>
            </a:r>
            <a:r>
              <a:rPr lang="en-US" sz="1800" u="sng">
                <a:solidFill>
                  <a:srgbClr val="FF0000"/>
                </a:solidFill>
                <a:latin typeface="Arial" charset="0"/>
              </a:rPr>
              <a:t>11001000  00010111  0001</a:t>
            </a:r>
            <a:r>
              <a:rPr lang="en-US" sz="1800">
                <a:solidFill>
                  <a:schemeClr val="accent2"/>
                </a:solidFill>
                <a:latin typeface="Arial" charset="0"/>
              </a:rPr>
              <a:t>0000  00000000    200.23.16.0/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20</a:t>
            </a:r>
            <a:r>
              <a:rPr lang="en-US" sz="1800">
                <a:solidFill>
                  <a:schemeClr val="accent2"/>
                </a:solidFill>
                <a:latin typeface="Arial" charset="0"/>
              </a:rPr>
              <a:t> </a:t>
            </a:r>
          </a:p>
          <a:p>
            <a:pPr eaLnBrk="0" hangingPunct="0"/>
            <a:r>
              <a:rPr lang="en-US" sz="1800">
                <a:latin typeface="Arial" charset="0"/>
              </a:rPr>
              <a:t>(</a:t>
            </a:r>
            <a:r>
              <a:rPr lang="en-US" sz="1800" b="1">
                <a:latin typeface="Arial" charset="0"/>
              </a:rPr>
              <a:t>allocated to ISP</a:t>
            </a:r>
            <a:r>
              <a:rPr lang="en-US" sz="1800">
                <a:latin typeface="Arial" charset="0"/>
              </a:rPr>
              <a:t>). </a:t>
            </a:r>
            <a:r>
              <a:rPr lang="en-US" sz="1800" b="1">
                <a:latin typeface="Arial" charset="0"/>
              </a:rPr>
              <a:t>It is divided into 8 equal sized blocks</a:t>
            </a:r>
            <a:r>
              <a:rPr lang="en-US" sz="1800">
                <a:latin typeface="Arial" charset="0"/>
              </a:rPr>
              <a:t>.</a:t>
            </a:r>
          </a:p>
          <a:p>
            <a:pPr eaLnBrk="0" hangingPunct="0"/>
            <a:r>
              <a:rPr lang="en-US" sz="1800">
                <a:latin typeface="Arial" charset="0"/>
              </a:rPr>
              <a:t>Organization 0    </a:t>
            </a:r>
            <a:r>
              <a:rPr lang="en-US" sz="1800" u="sng">
                <a:latin typeface="Arial" charset="0"/>
              </a:rPr>
              <a:t>11001000  00010111  0001000</a:t>
            </a:r>
            <a:r>
              <a:rPr lang="en-US" sz="1800">
                <a:latin typeface="Arial" charset="0"/>
              </a:rPr>
              <a:t>0  00000000    200.23.16.0/23 </a:t>
            </a:r>
          </a:p>
          <a:p>
            <a:pPr eaLnBrk="0" hangingPunct="0"/>
            <a:r>
              <a:rPr lang="en-US" sz="1800">
                <a:latin typeface="Arial" charset="0"/>
              </a:rPr>
              <a:t>Organization 1    </a:t>
            </a:r>
            <a:r>
              <a:rPr lang="en-US" sz="1800" u="sng">
                <a:latin typeface="Arial" charset="0"/>
              </a:rPr>
              <a:t>11001000  00010111  0001001</a:t>
            </a:r>
            <a:r>
              <a:rPr lang="en-US" sz="1800">
                <a:latin typeface="Arial" charset="0"/>
              </a:rPr>
              <a:t>0  00000000    200.23.18.0/23 </a:t>
            </a:r>
          </a:p>
          <a:p>
            <a:pPr eaLnBrk="0" hangingPunct="0"/>
            <a:r>
              <a:rPr lang="en-US" sz="1800">
                <a:latin typeface="Arial" charset="0"/>
              </a:rPr>
              <a:t>Organization 2    </a:t>
            </a:r>
            <a:r>
              <a:rPr lang="en-US" sz="1800" u="sng">
                <a:latin typeface="Arial" charset="0"/>
              </a:rPr>
              <a:t>11001000  00010111  0001010</a:t>
            </a:r>
            <a:r>
              <a:rPr lang="en-US" sz="1800">
                <a:latin typeface="Arial" charset="0"/>
              </a:rPr>
              <a:t>0  00000000    200.23.20.0/23 </a:t>
            </a:r>
          </a:p>
          <a:p>
            <a:pPr eaLnBrk="0" hangingPunct="0"/>
            <a:r>
              <a:rPr lang="en-US" sz="1800">
                <a:latin typeface="Arial" charset="0"/>
              </a:rPr>
              <a:t>   ...                                          …..                                   ….                ….</a:t>
            </a:r>
          </a:p>
          <a:p>
            <a:pPr eaLnBrk="0" hangingPunct="0"/>
            <a:r>
              <a:rPr lang="en-US" sz="1800">
                <a:latin typeface="Arial" charset="0"/>
              </a:rPr>
              <a:t>Organization 7    </a:t>
            </a:r>
            <a:r>
              <a:rPr lang="en-US" sz="1800" u="sng">
                <a:latin typeface="Arial" charset="0"/>
              </a:rPr>
              <a:t>11001000  00010111  0001111</a:t>
            </a:r>
            <a:r>
              <a:rPr lang="en-US" sz="1800">
                <a:latin typeface="Arial" charset="0"/>
              </a:rPr>
              <a:t>0  00000000    200.23.30.0/23</a:t>
            </a:r>
            <a:r>
              <a:rPr lang="en-US"/>
              <a:t> </a:t>
            </a:r>
          </a:p>
          <a:p>
            <a:pPr eaLnBrk="0" hangingPunct="0"/>
            <a:endParaRPr lang="en-US" sz="1800">
              <a:latin typeface="Comic Sans MS" pitchFamily="66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16913" cy="1143000"/>
          </a:xfrm>
        </p:spPr>
        <p:txBody>
          <a:bodyPr>
            <a:normAutofit/>
          </a:bodyPr>
          <a:lstStyle/>
          <a:p>
            <a:r>
              <a:rPr lang="en-US" sz="3600"/>
              <a:t>Hierarchical addressing: route aggregation</a:t>
            </a:r>
            <a:endParaRPr lang="en-US"/>
          </a:p>
        </p:txBody>
      </p:sp>
      <p:sp>
        <p:nvSpPr>
          <p:cNvPr id="12291" name="Freeform 3"/>
          <p:cNvSpPr>
            <a:spLocks/>
          </p:cNvSpPr>
          <p:nvPr/>
        </p:nvSpPr>
        <p:spPr bwMode="auto">
          <a:xfrm>
            <a:off x="5175250" y="4121150"/>
            <a:ext cx="2019300" cy="295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72" y="186"/>
              </a:cxn>
            </a:cxnLst>
            <a:rect l="0" t="0" r="r" b="b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2832100" y="4397375"/>
            <a:ext cx="8953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2860675" y="3768725"/>
            <a:ext cx="7524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2927350" y="2987675"/>
            <a:ext cx="847725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3573463" y="3567113"/>
            <a:ext cx="1773237" cy="979487"/>
          </a:xfrm>
          <a:custGeom>
            <a:avLst/>
            <a:gdLst/>
            <a:ahLst/>
            <a:cxnLst>
              <a:cxn ang="0">
                <a:pos x="439" y="97"/>
              </a:cxn>
              <a:cxn ang="0">
                <a:pos x="205" y="19"/>
              </a:cxn>
              <a:cxn ang="0">
                <a:pos x="55" y="73"/>
              </a:cxn>
              <a:cxn ang="0">
                <a:pos x="4" y="456"/>
              </a:cxn>
              <a:cxn ang="0">
                <a:pos x="77" y="582"/>
              </a:cxn>
              <a:cxn ang="0">
                <a:pos x="451" y="587"/>
              </a:cxn>
              <a:cxn ang="0">
                <a:pos x="685" y="613"/>
              </a:cxn>
              <a:cxn ang="0">
                <a:pos x="925" y="565"/>
              </a:cxn>
              <a:cxn ang="0">
                <a:pos x="1099" y="330"/>
              </a:cxn>
              <a:cxn ang="0">
                <a:pos x="1036" y="138"/>
              </a:cxn>
              <a:cxn ang="0">
                <a:pos x="691" y="91"/>
              </a:cxn>
              <a:cxn ang="0">
                <a:pos x="439" y="97"/>
              </a:cxn>
            </a:cxnLst>
            <a:rect l="0" t="0" r="r" b="b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407025" y="3297238"/>
            <a:ext cx="17129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“Send me anything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with addresses 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beginning 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200.23.16.0/20”</a:t>
            </a:r>
          </a:p>
        </p:txBody>
      </p: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758825" y="2760663"/>
            <a:ext cx="2338388" cy="404812"/>
            <a:chOff x="1004" y="1639"/>
            <a:chExt cx="1473" cy="255"/>
          </a:xfrm>
        </p:grpSpPr>
        <p:sp>
          <p:nvSpPr>
            <p:cNvPr id="12298" name="Freeform 10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/>
              <a:ahLst/>
              <a:cxnLst>
                <a:cxn ang="0">
                  <a:pos x="172" y="11"/>
                </a:cxn>
                <a:cxn ang="0">
                  <a:pos x="73" y="94"/>
                </a:cxn>
                <a:cxn ang="0">
                  <a:pos x="146" y="220"/>
                </a:cxn>
                <a:cxn ang="0">
                  <a:pos x="520" y="225"/>
                </a:cxn>
                <a:cxn ang="0">
                  <a:pos x="754" y="251"/>
                </a:cxn>
                <a:cxn ang="0">
                  <a:pos x="1306" y="203"/>
                </a:cxn>
                <a:cxn ang="0">
                  <a:pos x="1360" y="29"/>
                </a:cxn>
                <a:cxn ang="0">
                  <a:pos x="628" y="29"/>
                </a:cxn>
                <a:cxn ang="0">
                  <a:pos x="172" y="11"/>
                </a:cxn>
              </a:cxnLst>
              <a:rect l="0" t="0" r="r" b="b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200.23.16.0/23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12300" name="Group 12"/>
          <p:cNvGrpSpPr>
            <a:grpSpLocks/>
          </p:cNvGrpSpPr>
          <p:nvPr/>
        </p:nvGrpSpPr>
        <p:grpSpPr bwMode="auto">
          <a:xfrm>
            <a:off x="787400" y="3351213"/>
            <a:ext cx="2338388" cy="404812"/>
            <a:chOff x="1004" y="1639"/>
            <a:chExt cx="1473" cy="255"/>
          </a:xfrm>
        </p:grpSpPr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/>
              <a:ahLst/>
              <a:cxnLst>
                <a:cxn ang="0">
                  <a:pos x="172" y="11"/>
                </a:cxn>
                <a:cxn ang="0">
                  <a:pos x="73" y="94"/>
                </a:cxn>
                <a:cxn ang="0">
                  <a:pos x="146" y="220"/>
                </a:cxn>
                <a:cxn ang="0">
                  <a:pos x="520" y="225"/>
                </a:cxn>
                <a:cxn ang="0">
                  <a:pos x="754" y="251"/>
                </a:cxn>
                <a:cxn ang="0">
                  <a:pos x="1306" y="203"/>
                </a:cxn>
                <a:cxn ang="0">
                  <a:pos x="1360" y="29"/>
                </a:cxn>
                <a:cxn ang="0">
                  <a:pos x="628" y="29"/>
                </a:cxn>
                <a:cxn ang="0">
                  <a:pos x="172" y="11"/>
                </a:cxn>
              </a:cxnLst>
              <a:rect l="0" t="0" r="r" b="b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200.23.18.0/23</a:t>
              </a:r>
              <a:endParaRPr lang="en-US" sz="1800">
                <a:latin typeface="Comic Sans MS" pitchFamily="66" charset="0"/>
              </a:endParaRPr>
            </a:p>
          </p:txBody>
        </p:sp>
      </p:grpSp>
      <p:grpSp>
        <p:nvGrpSpPr>
          <p:cNvPr id="12303" name="Group 15"/>
          <p:cNvGrpSpPr>
            <a:grpSpLocks/>
          </p:cNvGrpSpPr>
          <p:nvPr/>
        </p:nvGrpSpPr>
        <p:grpSpPr bwMode="auto">
          <a:xfrm>
            <a:off x="701675" y="4770438"/>
            <a:ext cx="2338388" cy="404812"/>
            <a:chOff x="1004" y="1639"/>
            <a:chExt cx="1473" cy="255"/>
          </a:xfrm>
        </p:grpSpPr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/>
              <a:ahLst/>
              <a:cxnLst>
                <a:cxn ang="0">
                  <a:pos x="172" y="11"/>
                </a:cxn>
                <a:cxn ang="0">
                  <a:pos x="73" y="94"/>
                </a:cxn>
                <a:cxn ang="0">
                  <a:pos x="146" y="220"/>
                </a:cxn>
                <a:cxn ang="0">
                  <a:pos x="520" y="225"/>
                </a:cxn>
                <a:cxn ang="0">
                  <a:pos x="754" y="251"/>
                </a:cxn>
                <a:cxn ang="0">
                  <a:pos x="1306" y="203"/>
                </a:cxn>
                <a:cxn ang="0">
                  <a:pos x="1360" y="29"/>
                </a:cxn>
                <a:cxn ang="0">
                  <a:pos x="628" y="29"/>
                </a:cxn>
                <a:cxn ang="0">
                  <a:pos x="172" y="11"/>
                </a:cxn>
              </a:cxnLst>
              <a:rect l="0" t="0" r="r" b="b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200.23.30.0/23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606800" y="4002088"/>
            <a:ext cx="164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>
                <a:latin typeface="Comic Sans MS" pitchFamily="66" charset="0"/>
              </a:rPr>
              <a:t>Fly-By-Night-ISP</a:t>
            </a:r>
            <a:endParaRPr lang="en-US" sz="1800" dirty="0">
              <a:latin typeface="Comic Sans MS" pitchFamily="66" charset="0"/>
            </a:endParaRPr>
          </a:p>
        </p:txBody>
      </p:sp>
      <p:sp>
        <p:nvSpPr>
          <p:cNvPr id="12307" name="Freeform 19"/>
          <p:cNvSpPr>
            <a:spLocks/>
          </p:cNvSpPr>
          <p:nvPr/>
        </p:nvSpPr>
        <p:spPr bwMode="auto">
          <a:xfrm>
            <a:off x="7169150" y="3184525"/>
            <a:ext cx="730250" cy="2535238"/>
          </a:xfrm>
          <a:custGeom>
            <a:avLst/>
            <a:gdLst/>
            <a:ahLst/>
            <a:cxnLst>
              <a:cxn ang="0">
                <a:pos x="328" y="56"/>
              </a:cxn>
              <a:cxn ang="0">
                <a:pos x="208" y="218"/>
              </a:cxn>
              <a:cxn ang="0">
                <a:pos x="58" y="536"/>
              </a:cxn>
              <a:cxn ang="0">
                <a:pos x="7" y="919"/>
              </a:cxn>
              <a:cxn ang="0">
                <a:pos x="100" y="1118"/>
              </a:cxn>
              <a:cxn ang="0">
                <a:pos x="220" y="1352"/>
              </a:cxn>
              <a:cxn ang="0">
                <a:pos x="424" y="1562"/>
              </a:cxn>
              <a:cxn ang="0">
                <a:pos x="436" y="1142"/>
              </a:cxn>
              <a:cxn ang="0">
                <a:pos x="424" y="1046"/>
              </a:cxn>
              <a:cxn ang="0">
                <a:pos x="346" y="854"/>
              </a:cxn>
              <a:cxn ang="0">
                <a:pos x="310" y="602"/>
              </a:cxn>
              <a:cxn ang="0">
                <a:pos x="328" y="56"/>
              </a:cxn>
            </a:cxnLst>
            <a:rect l="0" t="0" r="r" b="b"/>
            <a:pathLst>
              <a:path w="460" h="1597">
                <a:moveTo>
                  <a:pt x="328" y="56"/>
                </a:moveTo>
                <a:cubicBezTo>
                  <a:pt x="247" y="0"/>
                  <a:pt x="253" y="138"/>
                  <a:pt x="208" y="218"/>
                </a:cubicBezTo>
                <a:cubicBezTo>
                  <a:pt x="163" y="298"/>
                  <a:pt x="91" y="419"/>
                  <a:pt x="58" y="536"/>
                </a:cubicBezTo>
                <a:cubicBezTo>
                  <a:pt x="25" y="653"/>
                  <a:pt x="0" y="822"/>
                  <a:pt x="7" y="919"/>
                </a:cubicBezTo>
                <a:cubicBezTo>
                  <a:pt x="14" y="1016"/>
                  <a:pt x="64" y="1046"/>
                  <a:pt x="100" y="1118"/>
                </a:cubicBezTo>
                <a:cubicBezTo>
                  <a:pt x="136" y="1190"/>
                  <a:pt x="166" y="1278"/>
                  <a:pt x="220" y="1352"/>
                </a:cubicBezTo>
                <a:cubicBezTo>
                  <a:pt x="274" y="1426"/>
                  <a:pt x="388" y="1597"/>
                  <a:pt x="424" y="1562"/>
                </a:cubicBezTo>
                <a:cubicBezTo>
                  <a:pt x="460" y="1527"/>
                  <a:pt x="436" y="1228"/>
                  <a:pt x="436" y="1142"/>
                </a:cubicBezTo>
                <a:cubicBezTo>
                  <a:pt x="436" y="1056"/>
                  <a:pt x="439" y="1094"/>
                  <a:pt x="424" y="1046"/>
                </a:cubicBezTo>
                <a:cubicBezTo>
                  <a:pt x="409" y="998"/>
                  <a:pt x="365" y="928"/>
                  <a:pt x="346" y="854"/>
                </a:cubicBezTo>
                <a:cubicBezTo>
                  <a:pt x="327" y="780"/>
                  <a:pt x="313" y="735"/>
                  <a:pt x="310" y="602"/>
                </a:cubicBezTo>
                <a:cubicBezTo>
                  <a:pt x="307" y="469"/>
                  <a:pt x="324" y="170"/>
                  <a:pt x="328" y="5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758825" y="2506663"/>
            <a:ext cx="1404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Organization 0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787400" y="4516438"/>
            <a:ext cx="1404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Organization 7</a:t>
            </a: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7407275" y="4325938"/>
            <a:ext cx="915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Internet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768350" y="3154363"/>
            <a:ext cx="1376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Organization 1</a:t>
            </a:r>
          </a:p>
        </p:txBody>
      </p:sp>
      <p:sp>
        <p:nvSpPr>
          <p:cNvPr id="12312" name="Freeform 24"/>
          <p:cNvSpPr>
            <a:spLocks/>
          </p:cNvSpPr>
          <p:nvPr/>
        </p:nvSpPr>
        <p:spPr bwMode="auto">
          <a:xfrm>
            <a:off x="3516313" y="4881563"/>
            <a:ext cx="1773237" cy="979487"/>
          </a:xfrm>
          <a:custGeom>
            <a:avLst/>
            <a:gdLst/>
            <a:ahLst/>
            <a:cxnLst>
              <a:cxn ang="0">
                <a:pos x="439" y="97"/>
              </a:cxn>
              <a:cxn ang="0">
                <a:pos x="205" y="19"/>
              </a:cxn>
              <a:cxn ang="0">
                <a:pos x="55" y="73"/>
              </a:cxn>
              <a:cxn ang="0">
                <a:pos x="4" y="456"/>
              </a:cxn>
              <a:cxn ang="0">
                <a:pos x="77" y="582"/>
              </a:cxn>
              <a:cxn ang="0">
                <a:pos x="451" y="587"/>
              </a:cxn>
              <a:cxn ang="0">
                <a:pos x="685" y="613"/>
              </a:cxn>
              <a:cxn ang="0">
                <a:pos x="925" y="565"/>
              </a:cxn>
              <a:cxn ang="0">
                <a:pos x="1099" y="330"/>
              </a:cxn>
              <a:cxn ang="0">
                <a:pos x="1036" y="138"/>
              </a:cxn>
              <a:cxn ang="0">
                <a:pos x="691" y="91"/>
              </a:cxn>
              <a:cxn ang="0">
                <a:pos x="439" y="97"/>
              </a:cxn>
            </a:cxnLst>
            <a:rect l="0" t="0" r="r" b="b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3816350" y="5259388"/>
            <a:ext cx="106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ISPs-R-Us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12314" name="Freeform 26"/>
          <p:cNvSpPr>
            <a:spLocks/>
          </p:cNvSpPr>
          <p:nvPr/>
        </p:nvSpPr>
        <p:spPr bwMode="auto">
          <a:xfrm flipV="1">
            <a:off x="5241925" y="4902200"/>
            <a:ext cx="2019300" cy="295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72" y="186"/>
              </a:cxn>
            </a:cxnLst>
            <a:rect l="0" t="0" r="r" b="b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3032125" y="544512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 flipV="1">
            <a:off x="2879725" y="5511800"/>
            <a:ext cx="6381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V="1">
            <a:off x="3317875" y="5759450"/>
            <a:ext cx="247650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5530850" y="5154613"/>
            <a:ext cx="17129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“Send me anything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with addresses 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beginning 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199.31.0.0/16”</a:t>
            </a:r>
          </a:p>
        </p:txBody>
      </p:sp>
      <p:grpSp>
        <p:nvGrpSpPr>
          <p:cNvPr id="12319" name="Group 31"/>
          <p:cNvGrpSpPr>
            <a:grpSpLocks/>
          </p:cNvGrpSpPr>
          <p:nvPr/>
        </p:nvGrpSpPr>
        <p:grpSpPr bwMode="auto">
          <a:xfrm>
            <a:off x="806450" y="3941763"/>
            <a:ext cx="2338388" cy="404812"/>
            <a:chOff x="1004" y="1639"/>
            <a:chExt cx="1473" cy="255"/>
          </a:xfrm>
        </p:grpSpPr>
        <p:sp>
          <p:nvSpPr>
            <p:cNvPr id="12320" name="Freeform 32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/>
              <a:ahLst/>
              <a:cxnLst>
                <a:cxn ang="0">
                  <a:pos x="172" y="11"/>
                </a:cxn>
                <a:cxn ang="0">
                  <a:pos x="73" y="94"/>
                </a:cxn>
                <a:cxn ang="0">
                  <a:pos x="146" y="220"/>
                </a:cxn>
                <a:cxn ang="0">
                  <a:pos x="520" y="225"/>
                </a:cxn>
                <a:cxn ang="0">
                  <a:pos x="754" y="251"/>
                </a:cxn>
                <a:cxn ang="0">
                  <a:pos x="1306" y="203"/>
                </a:cxn>
                <a:cxn ang="0">
                  <a:pos x="1360" y="29"/>
                </a:cxn>
                <a:cxn ang="0">
                  <a:pos x="628" y="29"/>
                </a:cxn>
                <a:cxn ang="0">
                  <a:pos x="172" y="11"/>
                </a:cxn>
              </a:cxnLst>
              <a:rect l="0" t="0" r="r" b="b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2321" name="Text Box 33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Comic Sans MS" pitchFamily="66" charset="0"/>
                </a:rPr>
                <a:t>200.23.20.0/23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787400" y="3744913"/>
            <a:ext cx="1404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Organization 2</a:t>
            </a:r>
          </a:p>
        </p:txBody>
      </p:sp>
      <p:grpSp>
        <p:nvGrpSpPr>
          <p:cNvPr id="12323" name="Group 35"/>
          <p:cNvGrpSpPr>
            <a:grpSpLocks/>
          </p:cNvGrpSpPr>
          <p:nvPr/>
        </p:nvGrpSpPr>
        <p:grpSpPr bwMode="auto">
          <a:xfrm>
            <a:off x="2155825" y="4205288"/>
            <a:ext cx="296863" cy="663575"/>
            <a:chOff x="870" y="2945"/>
            <a:chExt cx="187" cy="418"/>
          </a:xfrm>
        </p:grpSpPr>
        <p:sp>
          <p:nvSpPr>
            <p:cNvPr id="12324" name="Text Box 36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  <p:sp>
          <p:nvSpPr>
            <p:cNvPr id="12325" name="Text Box 37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  <p:sp>
          <p:nvSpPr>
            <p:cNvPr id="12326" name="Text Box 38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</p:grpSp>
      <p:grpSp>
        <p:nvGrpSpPr>
          <p:cNvPr id="12327" name="Group 39"/>
          <p:cNvGrpSpPr>
            <a:grpSpLocks/>
          </p:cNvGrpSpPr>
          <p:nvPr/>
        </p:nvGrpSpPr>
        <p:grpSpPr bwMode="auto">
          <a:xfrm>
            <a:off x="3184525" y="3910013"/>
            <a:ext cx="296863" cy="663575"/>
            <a:chOff x="870" y="2945"/>
            <a:chExt cx="187" cy="418"/>
          </a:xfrm>
        </p:grpSpPr>
        <p:sp>
          <p:nvSpPr>
            <p:cNvPr id="12328" name="Text Box 40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  <p:sp>
          <p:nvSpPr>
            <p:cNvPr id="12329" name="Text Box 41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  <p:sp>
          <p:nvSpPr>
            <p:cNvPr id="12330" name="Text Box 42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Comic Sans MS" pitchFamily="66" charset="0"/>
                </a:rPr>
                <a:t>.</a:t>
              </a:r>
              <a:endParaRPr lang="en-US" sz="2000">
                <a:latin typeface="Comic Sans MS" pitchFamily="66" charset="0"/>
              </a:endParaRPr>
            </a:p>
          </p:txBody>
        </p:sp>
      </p:grp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846247" y="1479714"/>
            <a:ext cx="77644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>
                <a:latin typeface="Comic Sans MS" pitchFamily="66" charset="0"/>
              </a:rPr>
              <a:t>Hierarchical addressing allows efficient advertisement of routing </a:t>
            </a:r>
          </a:p>
          <a:p>
            <a:pPr eaLnBrk="0" hangingPunct="0"/>
            <a:r>
              <a:rPr lang="en-US" sz="1800" dirty="0">
                <a:latin typeface="Comic Sans MS" pitchFamily="66" charset="0"/>
              </a:rPr>
              <a:t>information: “Fly-by-night-ISP requests that all </a:t>
            </a:r>
            <a:r>
              <a:rPr lang="en-US" sz="1800" dirty="0" err="1">
                <a:latin typeface="Comic Sans MS" pitchFamily="66" charset="0"/>
              </a:rPr>
              <a:t>datagrams</a:t>
            </a:r>
            <a:r>
              <a:rPr lang="en-US" sz="1800" dirty="0">
                <a:latin typeface="Comic Sans MS" pitchFamily="66" charset="0"/>
              </a:rPr>
              <a:t> whose first</a:t>
            </a:r>
          </a:p>
          <a:p>
            <a:pPr eaLnBrk="0" hangingPunct="0"/>
            <a:r>
              <a:rPr lang="en-US" sz="1800" dirty="0">
                <a:latin typeface="Comic Sans MS" pitchFamily="66" charset="0"/>
              </a:rPr>
              <a:t>20 address bits match 200.23.16.0/20. The world doesn’t know that</a:t>
            </a:r>
          </a:p>
          <a:p>
            <a:pPr eaLnBrk="0" hangingPunct="0"/>
            <a:r>
              <a:rPr lang="en-US" sz="1800" dirty="0">
                <a:latin typeface="Comic Sans MS" pitchFamily="66" charset="0"/>
              </a:rPr>
              <a:t>within this there are 8 other orgs. each with their own networks.</a:t>
            </a:r>
          </a:p>
        </p:txBody>
      </p:sp>
      <p:pic>
        <p:nvPicPr>
          <p:cNvPr id="44" name="Picture 4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374650"/>
            <a:ext cx="8316912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Hierarchical addressing: more specific routes</a:t>
            </a:r>
            <a:endParaRPr 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60400" y="1739900"/>
            <a:ext cx="7880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Suppose Org. 1 dislikes Fly-by-night-ISP’s service and wants to move to 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ISPs-R-Us? Org.1 keeps its addresses in </a:t>
            </a: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200.23.18.0/23</a:t>
            </a:r>
            <a:r>
              <a:rPr lang="en-US" sz="1800">
                <a:latin typeface="Comic Sans MS" pitchFamily="66" charset="0"/>
              </a:rPr>
              <a:t> but now 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ISPs-R-Us advertises </a:t>
            </a: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200.23.18.0/23</a:t>
            </a:r>
            <a:r>
              <a:rPr lang="en-US" sz="1800">
                <a:latin typeface="Comic Sans MS" pitchFamily="66" charset="0"/>
              </a:rPr>
              <a:t>.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76275" y="2908300"/>
            <a:ext cx="1404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Comic Sans MS" pitchFamily="66" charset="0"/>
              </a:rPr>
              <a:t>Organization 0</a:t>
            </a:r>
          </a:p>
        </p:txBody>
      </p: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690563" y="3176588"/>
            <a:ext cx="7621587" cy="3481387"/>
            <a:chOff x="435" y="1857"/>
            <a:chExt cx="4801" cy="2193"/>
          </a:xfrm>
        </p:grpSpPr>
        <p:grpSp>
          <p:nvGrpSpPr>
            <p:cNvPr id="13318" name="Group 6"/>
            <p:cNvGrpSpPr>
              <a:grpSpLocks/>
            </p:cNvGrpSpPr>
            <p:nvPr/>
          </p:nvGrpSpPr>
          <p:grpSpPr bwMode="auto">
            <a:xfrm>
              <a:off x="3253" y="2420"/>
              <a:ext cx="1983" cy="1512"/>
              <a:chOff x="3253" y="2420"/>
              <a:chExt cx="1983" cy="1512"/>
            </a:xfrm>
          </p:grpSpPr>
          <p:sp>
            <p:nvSpPr>
              <p:cNvPr id="13319" name="Freeform 7"/>
              <p:cNvSpPr>
                <a:spLocks/>
              </p:cNvSpPr>
              <p:nvPr/>
            </p:nvSpPr>
            <p:spPr bwMode="auto">
              <a:xfrm>
                <a:off x="3253" y="2687"/>
                <a:ext cx="1272" cy="1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2" y="186"/>
                  </a:cxn>
                </a:cxnLst>
                <a:rect l="0" t="0" r="r" b="b"/>
                <a:pathLst>
                  <a:path w="1272" h="186">
                    <a:moveTo>
                      <a:pt x="0" y="0"/>
                    </a:moveTo>
                    <a:lnTo>
                      <a:pt x="1272" y="18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3320" name="Text Box 8"/>
              <p:cNvSpPr txBox="1">
                <a:spLocks noChangeArrowheads="1"/>
              </p:cNvSpPr>
              <p:nvPr/>
            </p:nvSpPr>
            <p:spPr bwMode="auto">
              <a:xfrm>
                <a:off x="3399" y="2420"/>
                <a:ext cx="1079" cy="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“Send me anything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with addresses 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beginning 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200.23.16.0/20”</a:t>
                </a:r>
              </a:p>
            </p:txBody>
          </p:sp>
          <p:sp>
            <p:nvSpPr>
              <p:cNvPr id="13321" name="Text Box 9"/>
              <p:cNvSpPr txBox="1">
                <a:spLocks noChangeArrowheads="1"/>
              </p:cNvSpPr>
              <p:nvPr/>
            </p:nvSpPr>
            <p:spPr bwMode="auto">
              <a:xfrm>
                <a:off x="4659" y="2816"/>
                <a:ext cx="5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Internet</a:t>
                </a:r>
              </a:p>
            </p:txBody>
          </p:sp>
          <p:sp>
            <p:nvSpPr>
              <p:cNvPr id="13322" name="Freeform 10"/>
              <p:cNvSpPr>
                <a:spLocks/>
              </p:cNvSpPr>
              <p:nvPr/>
            </p:nvSpPr>
            <p:spPr bwMode="auto">
              <a:xfrm flipV="1">
                <a:off x="3295" y="3179"/>
                <a:ext cx="1272" cy="1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2" y="186"/>
                  </a:cxn>
                </a:cxnLst>
                <a:rect l="0" t="0" r="r" b="b"/>
                <a:pathLst>
                  <a:path w="1272" h="186">
                    <a:moveTo>
                      <a:pt x="0" y="0"/>
                    </a:moveTo>
                    <a:lnTo>
                      <a:pt x="1272" y="18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3323" name="Text Box 11"/>
              <p:cNvSpPr txBox="1">
                <a:spLocks noChangeArrowheads="1"/>
              </p:cNvSpPr>
              <p:nvPr/>
            </p:nvSpPr>
            <p:spPr bwMode="auto">
              <a:xfrm>
                <a:off x="3477" y="3338"/>
                <a:ext cx="1332" cy="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“Send me anything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with addresses 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beginning 199.31.0.0/16</a:t>
                </a:r>
              </a:p>
              <a:p>
                <a:pPr eaLnBrk="0" hangingPunct="0"/>
                <a:r>
                  <a:rPr lang="en-US" sz="1400">
                    <a:latin typeface="Comic Sans MS" pitchFamily="66" charset="0"/>
                  </a:rPr>
                  <a:t>or 200.23.18.0/23”</a:t>
                </a:r>
              </a:p>
            </p:txBody>
          </p:sp>
        </p:grpSp>
        <p:grpSp>
          <p:nvGrpSpPr>
            <p:cNvPr id="13324" name="Group 12"/>
            <p:cNvGrpSpPr>
              <a:grpSpLocks/>
            </p:cNvGrpSpPr>
            <p:nvPr/>
          </p:nvGrpSpPr>
          <p:grpSpPr bwMode="auto">
            <a:xfrm>
              <a:off x="435" y="1857"/>
              <a:ext cx="4534" cy="2193"/>
              <a:chOff x="435" y="1875"/>
              <a:chExt cx="4534" cy="2193"/>
            </a:xfrm>
          </p:grpSpPr>
          <p:grpSp>
            <p:nvGrpSpPr>
              <p:cNvPr id="13325" name="Group 13"/>
              <p:cNvGrpSpPr>
                <a:grpSpLocks/>
              </p:cNvGrpSpPr>
              <p:nvPr/>
            </p:nvGrpSpPr>
            <p:grpSpPr bwMode="auto">
              <a:xfrm>
                <a:off x="1837" y="1973"/>
                <a:ext cx="1524" cy="1810"/>
                <a:chOff x="1837" y="1973"/>
                <a:chExt cx="1524" cy="1810"/>
              </a:xfrm>
            </p:grpSpPr>
            <p:sp>
              <p:nvSpPr>
                <p:cNvPr id="13326" name="Line 14"/>
                <p:cNvSpPr>
                  <a:spLocks noChangeShapeType="1"/>
                </p:cNvSpPr>
                <p:nvPr/>
              </p:nvSpPr>
              <p:spPr bwMode="auto">
                <a:xfrm>
                  <a:off x="1837" y="1973"/>
                  <a:ext cx="534" cy="4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3327" name="Freeform 15"/>
                <p:cNvSpPr>
                  <a:spLocks/>
                </p:cNvSpPr>
                <p:nvPr/>
              </p:nvSpPr>
              <p:spPr bwMode="auto">
                <a:xfrm>
                  <a:off x="2244" y="2338"/>
                  <a:ext cx="1117" cy="617"/>
                </a:xfrm>
                <a:custGeom>
                  <a:avLst/>
                  <a:gdLst/>
                  <a:ahLst/>
                  <a:cxnLst>
                    <a:cxn ang="0">
                      <a:pos x="439" y="97"/>
                    </a:cxn>
                    <a:cxn ang="0">
                      <a:pos x="205" y="19"/>
                    </a:cxn>
                    <a:cxn ang="0">
                      <a:pos x="55" y="73"/>
                    </a:cxn>
                    <a:cxn ang="0">
                      <a:pos x="4" y="456"/>
                    </a:cxn>
                    <a:cxn ang="0">
                      <a:pos x="77" y="582"/>
                    </a:cxn>
                    <a:cxn ang="0">
                      <a:pos x="451" y="587"/>
                    </a:cxn>
                    <a:cxn ang="0">
                      <a:pos x="685" y="613"/>
                    </a:cxn>
                    <a:cxn ang="0">
                      <a:pos x="925" y="565"/>
                    </a:cxn>
                    <a:cxn ang="0">
                      <a:pos x="1099" y="330"/>
                    </a:cxn>
                    <a:cxn ang="0">
                      <a:pos x="1036" y="138"/>
                    </a:cxn>
                    <a:cxn ang="0">
                      <a:pos x="691" y="91"/>
                    </a:cxn>
                    <a:cxn ang="0">
                      <a:pos x="439" y="97"/>
                    </a:cxn>
                  </a:cxnLst>
                  <a:rect l="0" t="0" r="r" b="b"/>
                  <a:pathLst>
                    <a:path w="1117" h="617">
                      <a:moveTo>
                        <a:pt x="439" y="97"/>
                      </a:moveTo>
                      <a:cubicBezTo>
                        <a:pt x="358" y="85"/>
                        <a:pt x="269" y="23"/>
                        <a:pt x="205" y="19"/>
                      </a:cubicBezTo>
                      <a:cubicBezTo>
                        <a:pt x="141" y="15"/>
                        <a:pt x="89" y="0"/>
                        <a:pt x="55" y="73"/>
                      </a:cubicBezTo>
                      <a:cubicBezTo>
                        <a:pt x="21" y="146"/>
                        <a:pt x="0" y="371"/>
                        <a:pt x="4" y="456"/>
                      </a:cubicBezTo>
                      <a:cubicBezTo>
                        <a:pt x="8" y="541"/>
                        <a:pt x="3" y="560"/>
                        <a:pt x="77" y="582"/>
                      </a:cubicBezTo>
                      <a:cubicBezTo>
                        <a:pt x="152" y="604"/>
                        <a:pt x="350" y="582"/>
                        <a:pt x="451" y="587"/>
                      </a:cubicBezTo>
                      <a:cubicBezTo>
                        <a:pt x="552" y="592"/>
                        <a:pt x="606" y="617"/>
                        <a:pt x="685" y="613"/>
                      </a:cubicBezTo>
                      <a:cubicBezTo>
                        <a:pt x="764" y="609"/>
                        <a:pt x="856" y="612"/>
                        <a:pt x="925" y="565"/>
                      </a:cubicBezTo>
                      <a:cubicBezTo>
                        <a:pt x="994" y="518"/>
                        <a:pt x="1081" y="401"/>
                        <a:pt x="1099" y="330"/>
                      </a:cubicBezTo>
                      <a:cubicBezTo>
                        <a:pt x="1117" y="259"/>
                        <a:pt x="1104" y="178"/>
                        <a:pt x="1036" y="138"/>
                      </a:cubicBezTo>
                      <a:cubicBezTo>
                        <a:pt x="968" y="98"/>
                        <a:pt x="790" y="98"/>
                        <a:pt x="691" y="91"/>
                      </a:cubicBezTo>
                      <a:cubicBezTo>
                        <a:pt x="592" y="84"/>
                        <a:pt x="520" y="109"/>
                        <a:pt x="439" y="97"/>
                      </a:cubicBezTo>
                      <a:close/>
                    </a:path>
                  </a:pathLst>
                </a:custGeom>
                <a:solidFill>
                  <a:srgbClr val="66CCF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332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265" y="2612"/>
                  <a:ext cx="1037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400">
                      <a:latin typeface="Comic Sans MS" pitchFamily="66" charset="0"/>
                    </a:rPr>
                    <a:t>Fly-By-Night-ISP</a:t>
                  </a:r>
                  <a:endParaRPr lang="en-US" sz="1800">
                    <a:latin typeface="Comic Sans MS" pitchFamily="66" charset="0"/>
                  </a:endParaRPr>
                </a:p>
              </p:txBody>
            </p:sp>
            <p:sp>
              <p:nvSpPr>
                <p:cNvPr id="13329" name="Freeform 17"/>
                <p:cNvSpPr>
                  <a:spLocks/>
                </p:cNvSpPr>
                <p:nvPr/>
              </p:nvSpPr>
              <p:spPr bwMode="auto">
                <a:xfrm>
                  <a:off x="2208" y="3166"/>
                  <a:ext cx="1117" cy="617"/>
                </a:xfrm>
                <a:custGeom>
                  <a:avLst/>
                  <a:gdLst/>
                  <a:ahLst/>
                  <a:cxnLst>
                    <a:cxn ang="0">
                      <a:pos x="439" y="97"/>
                    </a:cxn>
                    <a:cxn ang="0">
                      <a:pos x="205" y="19"/>
                    </a:cxn>
                    <a:cxn ang="0">
                      <a:pos x="55" y="73"/>
                    </a:cxn>
                    <a:cxn ang="0">
                      <a:pos x="4" y="456"/>
                    </a:cxn>
                    <a:cxn ang="0">
                      <a:pos x="77" y="582"/>
                    </a:cxn>
                    <a:cxn ang="0">
                      <a:pos x="451" y="587"/>
                    </a:cxn>
                    <a:cxn ang="0">
                      <a:pos x="685" y="613"/>
                    </a:cxn>
                    <a:cxn ang="0">
                      <a:pos x="925" y="565"/>
                    </a:cxn>
                    <a:cxn ang="0">
                      <a:pos x="1099" y="330"/>
                    </a:cxn>
                    <a:cxn ang="0">
                      <a:pos x="1036" y="138"/>
                    </a:cxn>
                    <a:cxn ang="0">
                      <a:pos x="691" y="91"/>
                    </a:cxn>
                    <a:cxn ang="0">
                      <a:pos x="439" y="97"/>
                    </a:cxn>
                  </a:cxnLst>
                  <a:rect l="0" t="0" r="r" b="b"/>
                  <a:pathLst>
                    <a:path w="1117" h="617">
                      <a:moveTo>
                        <a:pt x="439" y="97"/>
                      </a:moveTo>
                      <a:cubicBezTo>
                        <a:pt x="358" y="85"/>
                        <a:pt x="269" y="23"/>
                        <a:pt x="205" y="19"/>
                      </a:cubicBezTo>
                      <a:cubicBezTo>
                        <a:pt x="141" y="15"/>
                        <a:pt x="89" y="0"/>
                        <a:pt x="55" y="73"/>
                      </a:cubicBezTo>
                      <a:cubicBezTo>
                        <a:pt x="21" y="146"/>
                        <a:pt x="0" y="371"/>
                        <a:pt x="4" y="456"/>
                      </a:cubicBezTo>
                      <a:cubicBezTo>
                        <a:pt x="8" y="541"/>
                        <a:pt x="3" y="560"/>
                        <a:pt x="77" y="582"/>
                      </a:cubicBezTo>
                      <a:cubicBezTo>
                        <a:pt x="152" y="604"/>
                        <a:pt x="350" y="582"/>
                        <a:pt x="451" y="587"/>
                      </a:cubicBezTo>
                      <a:cubicBezTo>
                        <a:pt x="552" y="592"/>
                        <a:pt x="606" y="617"/>
                        <a:pt x="685" y="613"/>
                      </a:cubicBezTo>
                      <a:cubicBezTo>
                        <a:pt x="764" y="609"/>
                        <a:pt x="856" y="612"/>
                        <a:pt x="925" y="565"/>
                      </a:cubicBezTo>
                      <a:cubicBezTo>
                        <a:pt x="994" y="518"/>
                        <a:pt x="1081" y="401"/>
                        <a:pt x="1099" y="330"/>
                      </a:cubicBezTo>
                      <a:cubicBezTo>
                        <a:pt x="1117" y="259"/>
                        <a:pt x="1104" y="178"/>
                        <a:pt x="1036" y="138"/>
                      </a:cubicBezTo>
                      <a:cubicBezTo>
                        <a:pt x="968" y="98"/>
                        <a:pt x="790" y="98"/>
                        <a:pt x="691" y="91"/>
                      </a:cubicBezTo>
                      <a:cubicBezTo>
                        <a:pt x="592" y="84"/>
                        <a:pt x="520" y="109"/>
                        <a:pt x="439" y="97"/>
                      </a:cubicBezTo>
                      <a:close/>
                    </a:path>
                  </a:pathLst>
                </a:custGeom>
                <a:solidFill>
                  <a:srgbClr val="66CCF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333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397" y="3404"/>
                  <a:ext cx="67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400">
                      <a:latin typeface="Comic Sans MS" pitchFamily="66" charset="0"/>
                    </a:rPr>
                    <a:t>ISPs-R-Us</a:t>
                  </a:r>
                  <a:endParaRPr lang="en-US" sz="1800"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13331" name="Group 19"/>
              <p:cNvGrpSpPr>
                <a:grpSpLocks/>
              </p:cNvGrpSpPr>
              <p:nvPr/>
            </p:nvGrpSpPr>
            <p:grpSpPr bwMode="auto">
              <a:xfrm>
                <a:off x="435" y="1875"/>
                <a:ext cx="4534" cy="2193"/>
                <a:chOff x="435" y="1830"/>
                <a:chExt cx="4534" cy="2193"/>
              </a:xfrm>
            </p:grpSpPr>
            <p:sp>
              <p:nvSpPr>
                <p:cNvPr id="13332" name="Freeform 20"/>
                <p:cNvSpPr>
                  <a:spLocks/>
                </p:cNvSpPr>
                <p:nvPr/>
              </p:nvSpPr>
              <p:spPr bwMode="auto">
                <a:xfrm>
                  <a:off x="4509" y="2097"/>
                  <a:ext cx="460" cy="1597"/>
                </a:xfrm>
                <a:custGeom>
                  <a:avLst/>
                  <a:gdLst/>
                  <a:ahLst/>
                  <a:cxnLst>
                    <a:cxn ang="0">
                      <a:pos x="328" y="56"/>
                    </a:cxn>
                    <a:cxn ang="0">
                      <a:pos x="208" y="218"/>
                    </a:cxn>
                    <a:cxn ang="0">
                      <a:pos x="58" y="536"/>
                    </a:cxn>
                    <a:cxn ang="0">
                      <a:pos x="7" y="919"/>
                    </a:cxn>
                    <a:cxn ang="0">
                      <a:pos x="100" y="1118"/>
                    </a:cxn>
                    <a:cxn ang="0">
                      <a:pos x="220" y="1352"/>
                    </a:cxn>
                    <a:cxn ang="0">
                      <a:pos x="424" y="1562"/>
                    </a:cxn>
                    <a:cxn ang="0">
                      <a:pos x="436" y="1142"/>
                    </a:cxn>
                    <a:cxn ang="0">
                      <a:pos x="424" y="1046"/>
                    </a:cxn>
                    <a:cxn ang="0">
                      <a:pos x="346" y="854"/>
                    </a:cxn>
                    <a:cxn ang="0">
                      <a:pos x="310" y="602"/>
                    </a:cxn>
                    <a:cxn ang="0">
                      <a:pos x="328" y="56"/>
                    </a:cxn>
                  </a:cxnLst>
                  <a:rect l="0" t="0" r="r" b="b"/>
                  <a:pathLst>
                    <a:path w="460" h="1597">
                      <a:moveTo>
                        <a:pt x="328" y="56"/>
                      </a:moveTo>
                      <a:cubicBezTo>
                        <a:pt x="247" y="0"/>
                        <a:pt x="253" y="138"/>
                        <a:pt x="208" y="218"/>
                      </a:cubicBezTo>
                      <a:cubicBezTo>
                        <a:pt x="163" y="298"/>
                        <a:pt x="91" y="419"/>
                        <a:pt x="58" y="536"/>
                      </a:cubicBezTo>
                      <a:cubicBezTo>
                        <a:pt x="25" y="653"/>
                        <a:pt x="0" y="822"/>
                        <a:pt x="7" y="919"/>
                      </a:cubicBezTo>
                      <a:cubicBezTo>
                        <a:pt x="14" y="1016"/>
                        <a:pt x="64" y="1046"/>
                        <a:pt x="100" y="1118"/>
                      </a:cubicBezTo>
                      <a:cubicBezTo>
                        <a:pt x="136" y="1190"/>
                        <a:pt x="166" y="1278"/>
                        <a:pt x="220" y="1352"/>
                      </a:cubicBezTo>
                      <a:cubicBezTo>
                        <a:pt x="274" y="1426"/>
                        <a:pt x="388" y="1597"/>
                        <a:pt x="424" y="1562"/>
                      </a:cubicBezTo>
                      <a:cubicBezTo>
                        <a:pt x="460" y="1527"/>
                        <a:pt x="436" y="1228"/>
                        <a:pt x="436" y="1142"/>
                      </a:cubicBezTo>
                      <a:cubicBezTo>
                        <a:pt x="436" y="1056"/>
                        <a:pt x="439" y="1094"/>
                        <a:pt x="424" y="1046"/>
                      </a:cubicBezTo>
                      <a:cubicBezTo>
                        <a:pt x="409" y="998"/>
                        <a:pt x="365" y="928"/>
                        <a:pt x="346" y="854"/>
                      </a:cubicBezTo>
                      <a:cubicBezTo>
                        <a:pt x="327" y="780"/>
                        <a:pt x="313" y="735"/>
                        <a:pt x="310" y="602"/>
                      </a:cubicBezTo>
                      <a:cubicBezTo>
                        <a:pt x="307" y="469"/>
                        <a:pt x="324" y="170"/>
                        <a:pt x="328" y="56"/>
                      </a:cubicBezTo>
                      <a:close/>
                    </a:path>
                  </a:pathLst>
                </a:custGeom>
                <a:solidFill>
                  <a:srgbClr val="66CCF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grpSp>
              <p:nvGrpSpPr>
                <p:cNvPr id="13333" name="Group 21"/>
                <p:cNvGrpSpPr>
                  <a:grpSpLocks/>
                </p:cNvGrpSpPr>
                <p:nvPr/>
              </p:nvGrpSpPr>
              <p:grpSpPr bwMode="auto">
                <a:xfrm>
                  <a:off x="435" y="1830"/>
                  <a:ext cx="1906" cy="2193"/>
                  <a:chOff x="435" y="1830"/>
                  <a:chExt cx="1906" cy="2193"/>
                </a:xfrm>
              </p:grpSpPr>
              <p:sp>
                <p:nvSpPr>
                  <p:cNvPr id="13334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77" y="2861"/>
                    <a:ext cx="564" cy="28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13335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5" y="3665"/>
                    <a:ext cx="210" cy="15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13336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471" y="1830"/>
                    <a:ext cx="1473" cy="255"/>
                    <a:chOff x="1004" y="1639"/>
                    <a:chExt cx="1473" cy="255"/>
                  </a:xfrm>
                </p:grpSpPr>
                <p:sp>
                  <p:nvSpPr>
                    <p:cNvPr id="13337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1004" y="1639"/>
                      <a:ext cx="1473" cy="255"/>
                    </a:xfrm>
                    <a:custGeom>
                      <a:avLst/>
                      <a:gdLst/>
                      <a:ahLst/>
                      <a:cxnLst>
                        <a:cxn ang="0">
                          <a:pos x="172" y="11"/>
                        </a:cxn>
                        <a:cxn ang="0">
                          <a:pos x="73" y="94"/>
                        </a:cxn>
                        <a:cxn ang="0">
                          <a:pos x="146" y="220"/>
                        </a:cxn>
                        <a:cxn ang="0">
                          <a:pos x="520" y="225"/>
                        </a:cxn>
                        <a:cxn ang="0">
                          <a:pos x="754" y="251"/>
                        </a:cxn>
                        <a:cxn ang="0">
                          <a:pos x="1306" y="203"/>
                        </a:cxn>
                        <a:cxn ang="0">
                          <a:pos x="1360" y="29"/>
                        </a:cxn>
                        <a:cxn ang="0">
                          <a:pos x="628" y="29"/>
                        </a:cxn>
                        <a:cxn ang="0">
                          <a:pos x="172" y="11"/>
                        </a:cxn>
                      </a:cxnLst>
                      <a:rect l="0" t="0" r="r" b="b"/>
                      <a:pathLst>
                        <a:path w="1473" h="255">
                          <a:moveTo>
                            <a:pt x="172" y="11"/>
                          </a:moveTo>
                          <a:cubicBezTo>
                            <a:pt x="0" y="64"/>
                            <a:pt x="77" y="59"/>
                            <a:pt x="73" y="94"/>
                          </a:cubicBezTo>
                          <a:cubicBezTo>
                            <a:pt x="69" y="129"/>
                            <a:pt x="72" y="198"/>
                            <a:pt x="146" y="220"/>
                          </a:cubicBezTo>
                          <a:cubicBezTo>
                            <a:pt x="221" y="242"/>
                            <a:pt x="419" y="220"/>
                            <a:pt x="520" y="225"/>
                          </a:cubicBezTo>
                          <a:cubicBezTo>
                            <a:pt x="621" y="230"/>
                            <a:pt x="623" y="255"/>
                            <a:pt x="754" y="251"/>
                          </a:cubicBezTo>
                          <a:cubicBezTo>
                            <a:pt x="885" y="247"/>
                            <a:pt x="1205" y="240"/>
                            <a:pt x="1306" y="203"/>
                          </a:cubicBezTo>
                          <a:cubicBezTo>
                            <a:pt x="1407" y="166"/>
                            <a:pt x="1473" y="58"/>
                            <a:pt x="1360" y="29"/>
                          </a:cubicBezTo>
                          <a:cubicBezTo>
                            <a:pt x="1247" y="0"/>
                            <a:pt x="826" y="32"/>
                            <a:pt x="628" y="29"/>
                          </a:cubicBezTo>
                          <a:cubicBezTo>
                            <a:pt x="430" y="26"/>
                            <a:pt x="267" y="15"/>
                            <a:pt x="172" y="11"/>
                          </a:cubicBezTo>
                          <a:close/>
                        </a:path>
                      </a:pathLst>
                    </a:custGeom>
                    <a:solidFill>
                      <a:srgbClr val="66CCFF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3338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26" y="1667"/>
                      <a:ext cx="1038" cy="212"/>
                    </a:xfrm>
                    <a:prstGeom prst="rect">
                      <a:avLst/>
                    </a:prstGeom>
                    <a:solidFill>
                      <a:srgbClr val="66CCFF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1600">
                          <a:latin typeface="Comic Sans MS" pitchFamily="66" charset="0"/>
                        </a:rPr>
                        <a:t>200.23.16.0/23</a:t>
                      </a:r>
                      <a:endParaRPr lang="en-US" sz="1800"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3339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603" y="3768"/>
                    <a:ext cx="1473" cy="255"/>
                    <a:chOff x="1004" y="1639"/>
                    <a:chExt cx="1473" cy="255"/>
                  </a:xfrm>
                </p:grpSpPr>
                <p:sp>
                  <p:nvSpPr>
                    <p:cNvPr id="13340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1004" y="1639"/>
                      <a:ext cx="1473" cy="255"/>
                    </a:xfrm>
                    <a:custGeom>
                      <a:avLst/>
                      <a:gdLst/>
                      <a:ahLst/>
                      <a:cxnLst>
                        <a:cxn ang="0">
                          <a:pos x="172" y="11"/>
                        </a:cxn>
                        <a:cxn ang="0">
                          <a:pos x="73" y="94"/>
                        </a:cxn>
                        <a:cxn ang="0">
                          <a:pos x="146" y="220"/>
                        </a:cxn>
                        <a:cxn ang="0">
                          <a:pos x="520" y="225"/>
                        </a:cxn>
                        <a:cxn ang="0">
                          <a:pos x="754" y="251"/>
                        </a:cxn>
                        <a:cxn ang="0">
                          <a:pos x="1306" y="203"/>
                        </a:cxn>
                        <a:cxn ang="0">
                          <a:pos x="1360" y="29"/>
                        </a:cxn>
                        <a:cxn ang="0">
                          <a:pos x="628" y="29"/>
                        </a:cxn>
                        <a:cxn ang="0">
                          <a:pos x="172" y="11"/>
                        </a:cxn>
                      </a:cxnLst>
                      <a:rect l="0" t="0" r="r" b="b"/>
                      <a:pathLst>
                        <a:path w="1473" h="255">
                          <a:moveTo>
                            <a:pt x="172" y="11"/>
                          </a:moveTo>
                          <a:cubicBezTo>
                            <a:pt x="0" y="64"/>
                            <a:pt x="77" y="59"/>
                            <a:pt x="73" y="94"/>
                          </a:cubicBezTo>
                          <a:cubicBezTo>
                            <a:pt x="69" y="129"/>
                            <a:pt x="72" y="198"/>
                            <a:pt x="146" y="220"/>
                          </a:cubicBezTo>
                          <a:cubicBezTo>
                            <a:pt x="221" y="242"/>
                            <a:pt x="419" y="220"/>
                            <a:pt x="520" y="225"/>
                          </a:cubicBezTo>
                          <a:cubicBezTo>
                            <a:pt x="621" y="230"/>
                            <a:pt x="623" y="255"/>
                            <a:pt x="754" y="251"/>
                          </a:cubicBezTo>
                          <a:cubicBezTo>
                            <a:pt x="885" y="247"/>
                            <a:pt x="1205" y="240"/>
                            <a:pt x="1306" y="203"/>
                          </a:cubicBezTo>
                          <a:cubicBezTo>
                            <a:pt x="1407" y="166"/>
                            <a:pt x="1473" y="58"/>
                            <a:pt x="1360" y="29"/>
                          </a:cubicBezTo>
                          <a:cubicBezTo>
                            <a:pt x="1247" y="0"/>
                            <a:pt x="826" y="32"/>
                            <a:pt x="628" y="29"/>
                          </a:cubicBezTo>
                          <a:cubicBezTo>
                            <a:pt x="430" y="26"/>
                            <a:pt x="267" y="15"/>
                            <a:pt x="172" y="11"/>
                          </a:cubicBezTo>
                          <a:close/>
                        </a:path>
                      </a:pathLst>
                    </a:custGeom>
                    <a:solidFill>
                      <a:srgbClr val="66CCFF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3341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26" y="1667"/>
                      <a:ext cx="1130" cy="212"/>
                    </a:xfrm>
                    <a:prstGeom prst="rect">
                      <a:avLst/>
                    </a:prstGeom>
                    <a:solidFill>
                      <a:srgbClr val="66CCFF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1600" b="1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200.23.18.0/23</a:t>
                      </a:r>
                      <a:endParaRPr lang="en-US" sz="1800" b="1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3342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435" y="3096"/>
                    <a:ext cx="1473" cy="255"/>
                    <a:chOff x="1004" y="1639"/>
                    <a:chExt cx="1473" cy="255"/>
                  </a:xfrm>
                </p:grpSpPr>
                <p:sp>
                  <p:nvSpPr>
                    <p:cNvPr id="13343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1004" y="1639"/>
                      <a:ext cx="1473" cy="255"/>
                    </a:xfrm>
                    <a:custGeom>
                      <a:avLst/>
                      <a:gdLst/>
                      <a:ahLst/>
                      <a:cxnLst>
                        <a:cxn ang="0">
                          <a:pos x="172" y="11"/>
                        </a:cxn>
                        <a:cxn ang="0">
                          <a:pos x="73" y="94"/>
                        </a:cxn>
                        <a:cxn ang="0">
                          <a:pos x="146" y="220"/>
                        </a:cxn>
                        <a:cxn ang="0">
                          <a:pos x="520" y="225"/>
                        </a:cxn>
                        <a:cxn ang="0">
                          <a:pos x="754" y="251"/>
                        </a:cxn>
                        <a:cxn ang="0">
                          <a:pos x="1306" y="203"/>
                        </a:cxn>
                        <a:cxn ang="0">
                          <a:pos x="1360" y="29"/>
                        </a:cxn>
                        <a:cxn ang="0">
                          <a:pos x="628" y="29"/>
                        </a:cxn>
                        <a:cxn ang="0">
                          <a:pos x="172" y="11"/>
                        </a:cxn>
                      </a:cxnLst>
                      <a:rect l="0" t="0" r="r" b="b"/>
                      <a:pathLst>
                        <a:path w="1473" h="255">
                          <a:moveTo>
                            <a:pt x="172" y="11"/>
                          </a:moveTo>
                          <a:cubicBezTo>
                            <a:pt x="0" y="64"/>
                            <a:pt x="77" y="59"/>
                            <a:pt x="73" y="94"/>
                          </a:cubicBezTo>
                          <a:cubicBezTo>
                            <a:pt x="69" y="129"/>
                            <a:pt x="72" y="198"/>
                            <a:pt x="146" y="220"/>
                          </a:cubicBezTo>
                          <a:cubicBezTo>
                            <a:pt x="221" y="242"/>
                            <a:pt x="419" y="220"/>
                            <a:pt x="520" y="225"/>
                          </a:cubicBezTo>
                          <a:cubicBezTo>
                            <a:pt x="621" y="230"/>
                            <a:pt x="623" y="255"/>
                            <a:pt x="754" y="251"/>
                          </a:cubicBezTo>
                          <a:cubicBezTo>
                            <a:pt x="885" y="247"/>
                            <a:pt x="1205" y="240"/>
                            <a:pt x="1306" y="203"/>
                          </a:cubicBezTo>
                          <a:cubicBezTo>
                            <a:pt x="1407" y="166"/>
                            <a:pt x="1473" y="58"/>
                            <a:pt x="1360" y="29"/>
                          </a:cubicBezTo>
                          <a:cubicBezTo>
                            <a:pt x="1247" y="0"/>
                            <a:pt x="826" y="32"/>
                            <a:pt x="628" y="29"/>
                          </a:cubicBezTo>
                          <a:cubicBezTo>
                            <a:pt x="430" y="26"/>
                            <a:pt x="267" y="15"/>
                            <a:pt x="172" y="11"/>
                          </a:cubicBezTo>
                          <a:close/>
                        </a:path>
                      </a:pathLst>
                    </a:custGeom>
                    <a:solidFill>
                      <a:srgbClr val="66CCFF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3344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26" y="1667"/>
                      <a:ext cx="1058" cy="212"/>
                    </a:xfrm>
                    <a:prstGeom prst="rect">
                      <a:avLst/>
                    </a:prstGeom>
                    <a:solidFill>
                      <a:srgbClr val="66CCFF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1600">
                          <a:latin typeface="Comic Sans MS" pitchFamily="66" charset="0"/>
                        </a:rPr>
                        <a:t>200.23.30.0/23</a:t>
                      </a:r>
                      <a:endParaRPr lang="en-US" sz="1800">
                        <a:latin typeface="Comic Sans MS" pitchFamily="66" charset="0"/>
                      </a:endParaRPr>
                    </a:p>
                  </p:txBody>
                </p:sp>
              </p:grpSp>
              <p:sp>
                <p:nvSpPr>
                  <p:cNvPr id="13345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" y="2936"/>
                    <a:ext cx="885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eaLnBrk="0" hangingPunct="0"/>
                    <a:r>
                      <a:rPr lang="en-US" sz="1400">
                        <a:latin typeface="Comic Sans MS" pitchFamily="66" charset="0"/>
                      </a:rPr>
                      <a:t>Organization 7</a:t>
                    </a:r>
                  </a:p>
                </p:txBody>
              </p:sp>
              <p:sp>
                <p:nvSpPr>
                  <p:cNvPr id="13346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1" y="3644"/>
                    <a:ext cx="867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eaLnBrk="0" hangingPunct="0"/>
                    <a:r>
                      <a:rPr lang="en-US" sz="1400">
                        <a:latin typeface="Comic Sans MS" pitchFamily="66" charset="0"/>
                      </a:rPr>
                      <a:t>Organization 1</a:t>
                    </a:r>
                  </a:p>
                </p:txBody>
              </p:sp>
              <p:sp>
                <p:nvSpPr>
                  <p:cNvPr id="1334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903" y="3521"/>
                    <a:ext cx="30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13348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07" y="3563"/>
                    <a:ext cx="402" cy="10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13349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83" y="3719"/>
                    <a:ext cx="156" cy="25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13350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501" y="2574"/>
                    <a:ext cx="1473" cy="255"/>
                    <a:chOff x="1004" y="1639"/>
                    <a:chExt cx="1473" cy="255"/>
                  </a:xfrm>
                </p:grpSpPr>
                <p:sp>
                  <p:nvSpPr>
                    <p:cNvPr id="13351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1004" y="1639"/>
                      <a:ext cx="1473" cy="255"/>
                    </a:xfrm>
                    <a:custGeom>
                      <a:avLst/>
                      <a:gdLst/>
                      <a:ahLst/>
                      <a:cxnLst>
                        <a:cxn ang="0">
                          <a:pos x="172" y="11"/>
                        </a:cxn>
                        <a:cxn ang="0">
                          <a:pos x="73" y="94"/>
                        </a:cxn>
                        <a:cxn ang="0">
                          <a:pos x="146" y="220"/>
                        </a:cxn>
                        <a:cxn ang="0">
                          <a:pos x="520" y="225"/>
                        </a:cxn>
                        <a:cxn ang="0">
                          <a:pos x="754" y="251"/>
                        </a:cxn>
                        <a:cxn ang="0">
                          <a:pos x="1306" y="203"/>
                        </a:cxn>
                        <a:cxn ang="0">
                          <a:pos x="1360" y="29"/>
                        </a:cxn>
                        <a:cxn ang="0">
                          <a:pos x="628" y="29"/>
                        </a:cxn>
                        <a:cxn ang="0">
                          <a:pos x="172" y="11"/>
                        </a:cxn>
                      </a:cxnLst>
                      <a:rect l="0" t="0" r="r" b="b"/>
                      <a:pathLst>
                        <a:path w="1473" h="255">
                          <a:moveTo>
                            <a:pt x="172" y="11"/>
                          </a:moveTo>
                          <a:cubicBezTo>
                            <a:pt x="0" y="64"/>
                            <a:pt x="77" y="59"/>
                            <a:pt x="73" y="94"/>
                          </a:cubicBezTo>
                          <a:cubicBezTo>
                            <a:pt x="69" y="129"/>
                            <a:pt x="72" y="198"/>
                            <a:pt x="146" y="220"/>
                          </a:cubicBezTo>
                          <a:cubicBezTo>
                            <a:pt x="221" y="242"/>
                            <a:pt x="419" y="220"/>
                            <a:pt x="520" y="225"/>
                          </a:cubicBezTo>
                          <a:cubicBezTo>
                            <a:pt x="621" y="230"/>
                            <a:pt x="623" y="255"/>
                            <a:pt x="754" y="251"/>
                          </a:cubicBezTo>
                          <a:cubicBezTo>
                            <a:pt x="885" y="247"/>
                            <a:pt x="1205" y="240"/>
                            <a:pt x="1306" y="203"/>
                          </a:cubicBezTo>
                          <a:cubicBezTo>
                            <a:pt x="1407" y="166"/>
                            <a:pt x="1473" y="58"/>
                            <a:pt x="1360" y="29"/>
                          </a:cubicBezTo>
                          <a:cubicBezTo>
                            <a:pt x="1247" y="0"/>
                            <a:pt x="826" y="32"/>
                            <a:pt x="628" y="29"/>
                          </a:cubicBezTo>
                          <a:cubicBezTo>
                            <a:pt x="430" y="26"/>
                            <a:pt x="267" y="15"/>
                            <a:pt x="172" y="11"/>
                          </a:cubicBezTo>
                          <a:close/>
                        </a:path>
                      </a:pathLst>
                    </a:custGeom>
                    <a:solidFill>
                      <a:srgbClr val="66CCFF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3352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26" y="1667"/>
                      <a:ext cx="1058" cy="212"/>
                    </a:xfrm>
                    <a:prstGeom prst="rect">
                      <a:avLst/>
                    </a:prstGeom>
                    <a:solidFill>
                      <a:srgbClr val="66CCFF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1600">
                          <a:latin typeface="Comic Sans MS" pitchFamily="66" charset="0"/>
                        </a:rPr>
                        <a:t>200.23.20.0/23</a:t>
                      </a:r>
                      <a:endParaRPr lang="en-US" sz="1800">
                        <a:latin typeface="Comic Sans MS" pitchFamily="66" charset="0"/>
                      </a:endParaRPr>
                    </a:p>
                  </p:txBody>
                </p:sp>
              </p:grpSp>
              <p:sp>
                <p:nvSpPr>
                  <p:cNvPr id="13353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" y="2450"/>
                    <a:ext cx="885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eaLnBrk="0" hangingPunct="0"/>
                    <a:r>
                      <a:rPr lang="en-US" sz="1400">
                        <a:latin typeface="Comic Sans MS" pitchFamily="66" charset="0"/>
                      </a:rPr>
                      <a:t>Organization 2</a:t>
                    </a:r>
                  </a:p>
                </p:txBody>
              </p:sp>
              <p:grpSp>
                <p:nvGrpSpPr>
                  <p:cNvPr id="133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1351" y="2740"/>
                    <a:ext cx="187" cy="418"/>
                    <a:chOff x="870" y="2945"/>
                    <a:chExt cx="187" cy="418"/>
                  </a:xfrm>
                </p:grpSpPr>
                <p:sp>
                  <p:nvSpPr>
                    <p:cNvPr id="13355" name="Text Box 4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2945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356" name="Text Box 4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0" y="3030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357" name="Text Box 4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1" y="3113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335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1999" y="2554"/>
                    <a:ext cx="187" cy="418"/>
                    <a:chOff x="870" y="2945"/>
                    <a:chExt cx="187" cy="418"/>
                  </a:xfrm>
                </p:grpSpPr>
                <p:sp>
                  <p:nvSpPr>
                    <p:cNvPr id="13359" name="Text Box 4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2945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360" name="Text Box 4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0" y="3030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361" name="Text Box 4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1" y="3113"/>
                      <a:ext cx="18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pPr eaLnBrk="0" hangingPunct="0"/>
                      <a:r>
                        <a:rPr lang="en-US" sz="2000" b="1">
                          <a:latin typeface="Comic Sans MS" pitchFamily="66" charset="0"/>
                        </a:rPr>
                        <a:t>.</a:t>
                      </a:r>
                      <a:endParaRPr lang="en-US" sz="2000"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3362" name="Text Box 50"/>
          <p:cNvSpPr txBox="1">
            <a:spLocks noChangeArrowheads="1"/>
          </p:cNvSpPr>
          <p:nvPr/>
        </p:nvSpPr>
        <p:spPr bwMode="auto">
          <a:xfrm>
            <a:off x="3727450" y="2563813"/>
            <a:ext cx="5137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When other routers see </a:t>
            </a:r>
            <a:r>
              <a:rPr lang="en-US" sz="1400">
                <a:latin typeface="Comic Sans MS" pitchFamily="66" charset="0"/>
              </a:rPr>
              <a:t>200.23.16.0/20</a:t>
            </a:r>
            <a:r>
              <a:rPr lang="en-US" sz="1800">
                <a:latin typeface="Comic Sans MS" pitchFamily="66" charset="0"/>
              </a:rPr>
              <a:t> &amp; </a:t>
            </a:r>
          </a:p>
          <a:p>
            <a:pPr eaLnBrk="0" hangingPunct="0"/>
            <a:r>
              <a:rPr lang="en-US" sz="1400">
                <a:latin typeface="Comic Sans MS" pitchFamily="66" charset="0"/>
              </a:rPr>
              <a:t>200.23.18.0/23</a:t>
            </a:r>
            <a:r>
              <a:rPr lang="en-US" sz="1800">
                <a:latin typeface="Comic Sans MS" pitchFamily="66" charset="0"/>
              </a:rPr>
              <a:t> and want to route to </a:t>
            </a:r>
            <a:r>
              <a:rPr lang="en-US" sz="1400">
                <a:latin typeface="Comic Sans MS" pitchFamily="66" charset="0"/>
              </a:rPr>
              <a:t>200.23.18.0/23</a:t>
            </a:r>
            <a:r>
              <a:rPr lang="en-US" sz="1800">
                <a:latin typeface="Comic Sans MS" pitchFamily="66" charset="0"/>
              </a:rPr>
              <a:t> 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They will use the longest prefix matching rule </a:t>
            </a:r>
          </a:p>
          <a:p>
            <a:pPr eaLnBrk="0" hangingPunct="0"/>
            <a:r>
              <a:rPr lang="en-US" sz="1800">
                <a:latin typeface="Comic Sans MS" pitchFamily="66" charset="0"/>
              </a:rPr>
              <a:t>and send to ISPs-R-Us</a:t>
            </a:r>
          </a:p>
        </p:txBody>
      </p:sp>
      <p:pic>
        <p:nvPicPr>
          <p:cNvPr id="51" name="Picture 50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IP addressing: the last word...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u="sng">
                <a:solidFill>
                  <a:schemeClr val="accent2"/>
                </a:solidFill>
              </a:rPr>
              <a:t>Q:</a:t>
            </a:r>
            <a:r>
              <a:rPr lang="en-US"/>
              <a:t> How does an ISP get block of addresses?</a:t>
            </a:r>
          </a:p>
          <a:p>
            <a:pPr>
              <a:buFontTx/>
              <a:buNone/>
            </a:pPr>
            <a:r>
              <a:rPr lang="en-US" u="sng">
                <a:solidFill>
                  <a:schemeClr val="accent2"/>
                </a:solidFill>
              </a:rPr>
              <a:t>A:</a:t>
            </a:r>
            <a:r>
              <a:rPr lang="en-US" sz="2800">
                <a:solidFill>
                  <a:srgbClr val="FF0000"/>
                </a:solidFill>
              </a:rPr>
              <a:t> ICANN</a:t>
            </a:r>
            <a:r>
              <a:rPr lang="en-US" sz="2800"/>
              <a:t>: </a:t>
            </a:r>
            <a:r>
              <a:rPr lang="en-US" sz="2800">
                <a:solidFill>
                  <a:srgbClr val="FF0000"/>
                </a:solidFill>
              </a:rPr>
              <a:t>I</a:t>
            </a:r>
            <a:r>
              <a:rPr lang="en-US" sz="2800"/>
              <a:t>nternet </a:t>
            </a:r>
            <a:r>
              <a:rPr lang="en-US" sz="2800">
                <a:solidFill>
                  <a:srgbClr val="FF0000"/>
                </a:solidFill>
              </a:rPr>
              <a:t>C</a:t>
            </a:r>
            <a:r>
              <a:rPr lang="en-US" sz="2800"/>
              <a:t>orporation for </a:t>
            </a:r>
            <a:r>
              <a:rPr lang="en-US" sz="2800">
                <a:solidFill>
                  <a:srgbClr val="FF0000"/>
                </a:solidFill>
              </a:rPr>
              <a:t>A</a:t>
            </a:r>
            <a:r>
              <a:rPr lang="en-US" sz="2800"/>
              <a:t>ssigned </a:t>
            </a:r>
          </a:p>
          <a:p>
            <a:pPr>
              <a:buFontTx/>
              <a:buNone/>
            </a:pPr>
            <a:r>
              <a:rPr lang="en-US" sz="2800"/>
              <a:t>     </a:t>
            </a:r>
            <a:r>
              <a:rPr lang="en-US" sz="2800">
                <a:solidFill>
                  <a:srgbClr val="FF0000"/>
                </a:solidFill>
              </a:rPr>
              <a:t>N</a:t>
            </a:r>
            <a:r>
              <a:rPr lang="en-US" sz="2800"/>
              <a:t>ames and </a:t>
            </a:r>
            <a:r>
              <a:rPr lang="en-US" sz="2800">
                <a:solidFill>
                  <a:srgbClr val="FF0000"/>
                </a:solidFill>
              </a:rPr>
              <a:t>N</a:t>
            </a:r>
            <a:r>
              <a:rPr lang="en-US" sz="2800"/>
              <a:t>umbers (guidelines in RFC 2050)</a:t>
            </a:r>
          </a:p>
          <a:p>
            <a:pPr lvl="1"/>
            <a:r>
              <a:rPr lang="en-US"/>
              <a:t>allocates addresses</a:t>
            </a:r>
          </a:p>
          <a:p>
            <a:pPr lvl="1"/>
            <a:r>
              <a:rPr lang="en-US"/>
              <a:t>manages DNS</a:t>
            </a:r>
          </a:p>
          <a:p>
            <a:pPr lvl="1"/>
            <a:r>
              <a:rPr lang="en-US"/>
              <a:t>assigns domain names, resolves disputes</a:t>
            </a:r>
            <a:endParaRPr lang="en-US" sz="240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Little more on DHCP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80916" y="1722876"/>
            <a:ext cx="8107363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latin typeface="Comic Sans MS" pitchFamily="66" charset="0"/>
              </a:rPr>
              <a:t>Network admin. can configure DHCP so that a given host gets a persistent IP address, i.e., each time a host joins the network it gets the same IP address.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Problem</a:t>
            </a:r>
            <a:r>
              <a:rPr lang="en-US" sz="2000" dirty="0">
                <a:latin typeface="Comic Sans MS" pitchFamily="66" charset="0"/>
              </a:rPr>
              <a:t>: Many ISP’s don’t have as many IP addresses as there are hosts.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Solution</a:t>
            </a:r>
            <a:r>
              <a:rPr lang="en-US" sz="2000" dirty="0">
                <a:latin typeface="Comic Sans MS" pitchFamily="66" charset="0"/>
              </a:rPr>
              <a:t>: If an ISP has 4000 customers but only 400 are online at a given time. In that case it might only need a block of 512 addresses (e.g., 200.23.30.0/23)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latin typeface="Comic Sans MS" pitchFamily="66" charset="0"/>
              </a:rPr>
              <a:t>Each time a host joins the network it is assigned a </a:t>
            </a: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new and arbitrary</a:t>
            </a:r>
            <a:r>
              <a:rPr lang="en-US" sz="2000" dirty="0">
                <a:latin typeface="Comic Sans MS" pitchFamily="66" charset="0"/>
              </a:rPr>
              <a:t> IP address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latin typeface="Comic Sans MS" pitchFamily="66" charset="0"/>
              </a:rPr>
              <a:t>DHCP server updates list of available addresses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67656"/>
            <a:ext cx="8105775" cy="1143000"/>
          </a:xfrm>
        </p:spPr>
        <p:txBody>
          <a:bodyPr>
            <a:normAutofit/>
          </a:bodyPr>
          <a:lstStyle/>
          <a:p>
            <a:r>
              <a:rPr lang="en-US" sz="3600" dirty="0"/>
              <a:t>Getting a datagram from source to </a:t>
            </a:r>
            <a:r>
              <a:rPr lang="en-US" sz="3600" dirty="0" err="1"/>
              <a:t>dest</a:t>
            </a:r>
            <a:r>
              <a:rPr lang="en-US" sz="3600" dirty="0"/>
              <a:t>.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863648"/>
            <a:ext cx="3695700" cy="523875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IP datagram:</a:t>
            </a:r>
            <a:r>
              <a:rPr lang="en-US" dirty="0"/>
              <a:t> </a:t>
            </a: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606925" y="3094038"/>
            <a:ext cx="4422775" cy="3154362"/>
            <a:chOff x="2902" y="1949"/>
            <a:chExt cx="2786" cy="1987"/>
          </a:xfrm>
        </p:grpSpPr>
        <p:sp>
          <p:nvSpPr>
            <p:cNvPr id="16389" name="Freeform 5"/>
            <p:cNvSpPr>
              <a:spLocks/>
            </p:cNvSpPr>
            <p:nvPr/>
          </p:nvSpPr>
          <p:spPr bwMode="auto">
            <a:xfrm>
              <a:off x="2902" y="1949"/>
              <a:ext cx="1223" cy="1291"/>
            </a:xfrm>
            <a:custGeom>
              <a:avLst/>
              <a:gdLst/>
              <a:ahLst/>
              <a:cxnLst>
                <a:cxn ang="0">
                  <a:pos x="1201" y="756"/>
                </a:cxn>
                <a:cxn ang="0">
                  <a:pos x="702" y="670"/>
                </a:cxn>
                <a:cxn ang="0">
                  <a:pos x="608" y="103"/>
                </a:cxn>
                <a:cxn ang="0">
                  <a:pos x="335" y="52"/>
                </a:cxn>
                <a:cxn ang="0">
                  <a:pos x="65" y="82"/>
                </a:cxn>
                <a:cxn ang="0">
                  <a:pos x="41" y="544"/>
                </a:cxn>
                <a:cxn ang="0">
                  <a:pos x="38" y="751"/>
                </a:cxn>
                <a:cxn ang="0">
                  <a:pos x="23" y="940"/>
                </a:cxn>
                <a:cxn ang="0">
                  <a:pos x="17" y="1114"/>
                </a:cxn>
                <a:cxn ang="0">
                  <a:pos x="128" y="1219"/>
                </a:cxn>
                <a:cxn ang="0">
                  <a:pos x="602" y="1243"/>
                </a:cxn>
                <a:cxn ang="0">
                  <a:pos x="686" y="930"/>
                </a:cxn>
                <a:cxn ang="0">
                  <a:pos x="1177" y="916"/>
                </a:cxn>
                <a:cxn ang="0">
                  <a:pos x="1201" y="756"/>
                </a:cxn>
              </a:cxnLst>
              <a:rect l="0" t="0" r="r" b="b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auto">
            <a:xfrm>
              <a:off x="4487" y="2130"/>
              <a:ext cx="1201" cy="1234"/>
            </a:xfrm>
            <a:custGeom>
              <a:avLst/>
              <a:gdLst/>
              <a:ahLst/>
              <a:cxnLst>
                <a:cxn ang="0">
                  <a:pos x="25" y="709"/>
                </a:cxn>
                <a:cxn ang="0">
                  <a:pos x="526" y="780"/>
                </a:cxn>
                <a:cxn ang="0">
                  <a:pos x="613" y="1134"/>
                </a:cxn>
                <a:cxn ang="0">
                  <a:pos x="946" y="1230"/>
                </a:cxn>
                <a:cxn ang="0">
                  <a:pos x="1171" y="1107"/>
                </a:cxn>
                <a:cxn ang="0">
                  <a:pos x="1126" y="894"/>
                </a:cxn>
                <a:cxn ang="0">
                  <a:pos x="1114" y="693"/>
                </a:cxn>
                <a:cxn ang="0">
                  <a:pos x="1099" y="423"/>
                </a:cxn>
                <a:cxn ang="0">
                  <a:pos x="1141" y="216"/>
                </a:cxn>
                <a:cxn ang="0">
                  <a:pos x="1102" y="33"/>
                </a:cxn>
                <a:cxn ang="0">
                  <a:pos x="646" y="81"/>
                </a:cxn>
                <a:cxn ang="0">
                  <a:pos x="535" y="519"/>
                </a:cxn>
                <a:cxn ang="0">
                  <a:pos x="44" y="548"/>
                </a:cxn>
                <a:cxn ang="0">
                  <a:pos x="25" y="709"/>
                </a:cxn>
              </a:cxnLst>
              <a:rect l="0" t="0" r="r" b="b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391" name="Freeform 7"/>
            <p:cNvSpPr>
              <a:spLocks/>
            </p:cNvSpPr>
            <p:nvPr/>
          </p:nvSpPr>
          <p:spPr bwMode="auto">
            <a:xfrm>
              <a:off x="3663" y="2997"/>
              <a:ext cx="1295" cy="939"/>
            </a:xfrm>
            <a:custGeom>
              <a:avLst/>
              <a:gdLst/>
              <a:ahLst/>
              <a:cxnLst>
                <a:cxn ang="0">
                  <a:pos x="600" y="30"/>
                </a:cxn>
                <a:cxn ang="0">
                  <a:pos x="525" y="393"/>
                </a:cxn>
                <a:cxn ang="0">
                  <a:pos x="81" y="471"/>
                </a:cxn>
                <a:cxn ang="0">
                  <a:pos x="39" y="855"/>
                </a:cxn>
                <a:cxn ang="0">
                  <a:pos x="207" y="927"/>
                </a:cxn>
                <a:cxn ang="0">
                  <a:pos x="429" y="927"/>
                </a:cxn>
                <a:cxn ang="0">
                  <a:pos x="705" y="891"/>
                </a:cxn>
                <a:cxn ang="0">
                  <a:pos x="1227" y="849"/>
                </a:cxn>
                <a:cxn ang="0">
                  <a:pos x="1113" y="459"/>
                </a:cxn>
                <a:cxn ang="0">
                  <a:pos x="777" y="363"/>
                </a:cxn>
                <a:cxn ang="0">
                  <a:pos x="762" y="42"/>
                </a:cxn>
                <a:cxn ang="0">
                  <a:pos x="600" y="30"/>
                </a:cxn>
              </a:cxnLst>
              <a:rect l="0" t="0" r="r" b="b"/>
              <a:pathLst>
                <a:path w="1295" h="939">
                  <a:moveTo>
                    <a:pt x="600" y="30"/>
                  </a:moveTo>
                  <a:cubicBezTo>
                    <a:pt x="486" y="60"/>
                    <a:pt x="610" y="247"/>
                    <a:pt x="525" y="393"/>
                  </a:cubicBezTo>
                  <a:cubicBezTo>
                    <a:pt x="439" y="467"/>
                    <a:pt x="162" y="394"/>
                    <a:pt x="81" y="471"/>
                  </a:cubicBezTo>
                  <a:cubicBezTo>
                    <a:pt x="0" y="548"/>
                    <a:pt x="18" y="779"/>
                    <a:pt x="39" y="855"/>
                  </a:cubicBezTo>
                  <a:cubicBezTo>
                    <a:pt x="60" y="931"/>
                    <a:pt x="142" y="915"/>
                    <a:pt x="207" y="927"/>
                  </a:cubicBezTo>
                  <a:cubicBezTo>
                    <a:pt x="272" y="939"/>
                    <a:pt x="346" y="933"/>
                    <a:pt x="429" y="927"/>
                  </a:cubicBezTo>
                  <a:cubicBezTo>
                    <a:pt x="512" y="921"/>
                    <a:pt x="572" y="904"/>
                    <a:pt x="705" y="891"/>
                  </a:cubicBezTo>
                  <a:cubicBezTo>
                    <a:pt x="838" y="878"/>
                    <a:pt x="1159" y="921"/>
                    <a:pt x="1227" y="849"/>
                  </a:cubicBezTo>
                  <a:cubicBezTo>
                    <a:pt x="1295" y="777"/>
                    <a:pt x="1188" y="540"/>
                    <a:pt x="1113" y="459"/>
                  </a:cubicBezTo>
                  <a:cubicBezTo>
                    <a:pt x="1038" y="378"/>
                    <a:pt x="835" y="432"/>
                    <a:pt x="777" y="363"/>
                  </a:cubicBezTo>
                  <a:cubicBezTo>
                    <a:pt x="719" y="294"/>
                    <a:pt x="791" y="97"/>
                    <a:pt x="762" y="42"/>
                  </a:cubicBezTo>
                  <a:cubicBezTo>
                    <a:pt x="708" y="15"/>
                    <a:pt x="714" y="0"/>
                    <a:pt x="600" y="30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6392" name="Object 8"/>
            <p:cNvGraphicFramePr>
              <a:graphicFrameLocks noChangeAspect="1"/>
            </p:cNvGraphicFramePr>
            <p:nvPr/>
          </p:nvGraphicFramePr>
          <p:xfrm>
            <a:off x="2951" y="2015"/>
            <a:ext cx="368" cy="292"/>
          </p:xfrm>
          <a:graphic>
            <a:graphicData uri="http://schemas.openxmlformats.org/presentationml/2006/ole">
              <p:oleObj spid="_x0000_s16392" name="Clip" r:id="rId3" imgW="1305000" imgH="1085760" progId="">
                <p:embed/>
              </p:oleObj>
            </a:graphicData>
          </a:graphic>
        </p:graphicFrame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3304" y="2250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 flipH="1">
              <a:off x="3487" y="2241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 flipV="1">
              <a:off x="3304" y="2656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>
              <a:off x="3310" y="3051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6397" name="Object 13"/>
            <p:cNvGraphicFramePr>
              <a:graphicFrameLocks noChangeAspect="1"/>
            </p:cNvGraphicFramePr>
            <p:nvPr/>
          </p:nvGraphicFramePr>
          <p:xfrm>
            <a:off x="2951" y="2435"/>
            <a:ext cx="368" cy="292"/>
          </p:xfrm>
          <a:graphic>
            <a:graphicData uri="http://schemas.openxmlformats.org/presentationml/2006/ole">
              <p:oleObj spid="_x0000_s16397" name="Clip" r:id="rId4" imgW="1305000" imgH="1085760" progId="">
                <p:embed/>
              </p:oleObj>
            </a:graphicData>
          </a:graphic>
        </p:graphicFrame>
        <p:graphicFrame>
          <p:nvGraphicFramePr>
            <p:cNvPr id="16398" name="Object 14"/>
            <p:cNvGraphicFramePr>
              <a:graphicFrameLocks noChangeAspect="1"/>
            </p:cNvGraphicFramePr>
            <p:nvPr/>
          </p:nvGraphicFramePr>
          <p:xfrm>
            <a:off x="2951" y="2819"/>
            <a:ext cx="368" cy="292"/>
          </p:xfrm>
          <a:graphic>
            <a:graphicData uri="http://schemas.openxmlformats.org/presentationml/2006/ole">
              <p:oleObj spid="_x0000_s16398" name="Clip" r:id="rId5" imgW="1305000" imgH="1085760" progId="">
                <p:embed/>
              </p:oleObj>
            </a:graphicData>
          </a:graphic>
        </p:graphicFrame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>
              <a:off x="3487" y="2781"/>
              <a:ext cx="652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16400" name="Group 16"/>
            <p:cNvGrpSpPr>
              <a:grpSpLocks/>
            </p:cNvGrpSpPr>
            <p:nvPr/>
          </p:nvGrpSpPr>
          <p:grpSpPr bwMode="auto">
            <a:xfrm>
              <a:off x="4081" y="2759"/>
              <a:ext cx="448" cy="240"/>
              <a:chOff x="3600" y="219"/>
              <a:chExt cx="360" cy="175"/>
            </a:xfrm>
          </p:grpSpPr>
          <p:sp>
            <p:nvSpPr>
              <p:cNvPr id="16401" name="Oval 1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02" name="Line 1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03" name="Line 1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04" name="Rectangle 2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  <p:sp>
            <p:nvSpPr>
              <p:cNvPr id="16405" name="Oval 2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16406" name="Group 2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0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6408" name="Line 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6409" name="Line 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6410" name="Group 2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1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6412" name="Line 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6413" name="Line 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</p:grpSp>
        <p:sp>
          <p:nvSpPr>
            <p:cNvPr id="16414" name="Text Box 30"/>
            <p:cNvSpPr txBox="1">
              <a:spLocks noChangeArrowheads="1"/>
            </p:cNvSpPr>
            <p:nvPr/>
          </p:nvSpPr>
          <p:spPr bwMode="auto">
            <a:xfrm>
              <a:off x="3278" y="204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15" name="Rectangle 31"/>
            <p:cNvSpPr>
              <a:spLocks noChangeArrowheads="1"/>
            </p:cNvSpPr>
            <p:nvPr/>
          </p:nvSpPr>
          <p:spPr bwMode="auto">
            <a:xfrm>
              <a:off x="3333" y="2499"/>
              <a:ext cx="195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16" name="Text Box 32"/>
            <p:cNvSpPr txBox="1">
              <a:spLocks noChangeArrowheads="1"/>
            </p:cNvSpPr>
            <p:nvPr/>
          </p:nvSpPr>
          <p:spPr bwMode="auto">
            <a:xfrm>
              <a:off x="3327" y="24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17" name="Text Box 33"/>
            <p:cNvSpPr txBox="1">
              <a:spLocks noChangeArrowheads="1"/>
            </p:cNvSpPr>
            <p:nvPr/>
          </p:nvSpPr>
          <p:spPr bwMode="auto">
            <a:xfrm>
              <a:off x="3206" y="30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223.1.1.3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18" name="Text Box 34"/>
            <p:cNvSpPr txBox="1">
              <a:spLocks noChangeArrowheads="1"/>
            </p:cNvSpPr>
            <p:nvPr/>
          </p:nvSpPr>
          <p:spPr bwMode="auto">
            <a:xfrm>
              <a:off x="3704" y="2618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223.1.1.4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19" name="Line 35"/>
            <p:cNvSpPr>
              <a:spLocks noChangeShapeType="1"/>
            </p:cNvSpPr>
            <p:nvPr/>
          </p:nvSpPr>
          <p:spPr bwMode="auto">
            <a:xfrm>
              <a:off x="4462" y="2787"/>
              <a:ext cx="64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20" name="Text Box 36"/>
            <p:cNvSpPr txBox="1">
              <a:spLocks noChangeArrowheads="1"/>
            </p:cNvSpPr>
            <p:nvPr/>
          </p:nvSpPr>
          <p:spPr bwMode="auto">
            <a:xfrm>
              <a:off x="4382" y="2612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223.1.2.9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21" name="Line 37"/>
            <p:cNvSpPr>
              <a:spLocks noChangeShapeType="1"/>
            </p:cNvSpPr>
            <p:nvPr/>
          </p:nvSpPr>
          <p:spPr bwMode="auto">
            <a:xfrm flipH="1">
              <a:off x="5107" y="2349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6422" name="Object 38"/>
            <p:cNvGraphicFramePr>
              <a:graphicFrameLocks noChangeAspect="1"/>
            </p:cNvGraphicFramePr>
            <p:nvPr/>
          </p:nvGraphicFramePr>
          <p:xfrm>
            <a:off x="5219" y="2165"/>
            <a:ext cx="368" cy="292"/>
          </p:xfrm>
          <a:graphic>
            <a:graphicData uri="http://schemas.openxmlformats.org/presentationml/2006/ole">
              <p:oleObj spid="_x0000_s16422" name="Clip" r:id="rId6" imgW="1305000" imgH="1085760" progId="">
                <p:embed/>
              </p:oleObj>
            </a:graphicData>
          </a:graphic>
        </p:graphicFrame>
        <p:sp>
          <p:nvSpPr>
            <p:cNvPr id="16423" name="Line 39"/>
            <p:cNvSpPr>
              <a:spLocks noChangeShapeType="1"/>
            </p:cNvSpPr>
            <p:nvPr/>
          </p:nvSpPr>
          <p:spPr bwMode="auto">
            <a:xfrm>
              <a:off x="5107" y="2352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6424" name="Object 40"/>
            <p:cNvGraphicFramePr>
              <a:graphicFrameLocks noChangeAspect="1"/>
            </p:cNvGraphicFramePr>
            <p:nvPr/>
          </p:nvGraphicFramePr>
          <p:xfrm>
            <a:off x="5222" y="3035"/>
            <a:ext cx="368" cy="292"/>
          </p:xfrm>
          <a:graphic>
            <a:graphicData uri="http://schemas.openxmlformats.org/presentationml/2006/ole">
              <p:oleObj spid="_x0000_s16424" name="Clip" r:id="rId7" imgW="1305000" imgH="1085760" progId="">
                <p:embed/>
              </p:oleObj>
            </a:graphicData>
          </a:graphic>
        </p:graphicFrame>
        <p:sp>
          <p:nvSpPr>
            <p:cNvPr id="16425" name="Line 41"/>
            <p:cNvSpPr>
              <a:spLocks noChangeShapeType="1"/>
            </p:cNvSpPr>
            <p:nvPr/>
          </p:nvSpPr>
          <p:spPr bwMode="auto">
            <a:xfrm>
              <a:off x="5107" y="3153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26" name="Rectangle 42"/>
            <p:cNvSpPr>
              <a:spLocks noChangeArrowheads="1"/>
            </p:cNvSpPr>
            <p:nvPr/>
          </p:nvSpPr>
          <p:spPr bwMode="auto">
            <a:xfrm>
              <a:off x="5073" y="2986"/>
              <a:ext cx="108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27" name="Text Box 43"/>
            <p:cNvSpPr txBox="1">
              <a:spLocks noChangeArrowheads="1"/>
            </p:cNvSpPr>
            <p:nvPr/>
          </p:nvSpPr>
          <p:spPr bwMode="auto">
            <a:xfrm>
              <a:off x="4704" y="291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28" name="Rectangle 44"/>
            <p:cNvSpPr>
              <a:spLocks noChangeArrowheads="1"/>
            </p:cNvSpPr>
            <p:nvPr/>
          </p:nvSpPr>
          <p:spPr bwMode="auto">
            <a:xfrm>
              <a:off x="5082" y="2382"/>
              <a:ext cx="156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29" name="Text Box 45"/>
            <p:cNvSpPr txBox="1">
              <a:spLocks noChangeArrowheads="1"/>
            </p:cNvSpPr>
            <p:nvPr/>
          </p:nvSpPr>
          <p:spPr bwMode="auto">
            <a:xfrm>
              <a:off x="4584" y="232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30" name="Line 46"/>
            <p:cNvSpPr>
              <a:spLocks noChangeShapeType="1"/>
            </p:cNvSpPr>
            <p:nvPr/>
          </p:nvSpPr>
          <p:spPr bwMode="auto">
            <a:xfrm flipH="1">
              <a:off x="4312" y="3000"/>
              <a:ext cx="0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31" name="Line 47"/>
            <p:cNvSpPr>
              <a:spLocks noChangeShapeType="1"/>
            </p:cNvSpPr>
            <p:nvPr/>
          </p:nvSpPr>
          <p:spPr bwMode="auto">
            <a:xfrm flipH="1">
              <a:off x="3898" y="3453"/>
              <a:ext cx="7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32" name="Line 48"/>
            <p:cNvSpPr>
              <a:spLocks noChangeShapeType="1"/>
            </p:cNvSpPr>
            <p:nvPr/>
          </p:nvSpPr>
          <p:spPr bwMode="auto">
            <a:xfrm flipH="1" flipV="1">
              <a:off x="3896" y="3448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33" name="Line 49"/>
            <p:cNvSpPr>
              <a:spLocks noChangeShapeType="1"/>
            </p:cNvSpPr>
            <p:nvPr/>
          </p:nvSpPr>
          <p:spPr bwMode="auto">
            <a:xfrm flipH="1" flipV="1">
              <a:off x="4637" y="3451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6434" name="Object 50"/>
            <p:cNvGraphicFramePr>
              <a:graphicFrameLocks noChangeAspect="1"/>
            </p:cNvGraphicFramePr>
            <p:nvPr/>
          </p:nvGraphicFramePr>
          <p:xfrm>
            <a:off x="4502" y="3551"/>
            <a:ext cx="368" cy="292"/>
          </p:xfrm>
          <a:graphic>
            <a:graphicData uri="http://schemas.openxmlformats.org/presentationml/2006/ole">
              <p:oleObj spid="_x0000_s16434" name="Clip" r:id="rId8" imgW="1305000" imgH="1085760" progId="">
                <p:embed/>
              </p:oleObj>
            </a:graphicData>
          </a:graphic>
        </p:graphicFrame>
        <p:graphicFrame>
          <p:nvGraphicFramePr>
            <p:cNvPr id="16435" name="Object 51"/>
            <p:cNvGraphicFramePr>
              <a:graphicFrameLocks noChangeAspect="1"/>
            </p:cNvGraphicFramePr>
            <p:nvPr/>
          </p:nvGraphicFramePr>
          <p:xfrm>
            <a:off x="3710" y="3560"/>
            <a:ext cx="368" cy="292"/>
          </p:xfrm>
          <a:graphic>
            <a:graphicData uri="http://schemas.openxmlformats.org/presentationml/2006/ole">
              <p:oleObj spid="_x0000_s16435" name="Clip" r:id="rId9" imgW="1305000" imgH="1085760" progId="">
                <p:embed/>
              </p:oleObj>
            </a:graphicData>
          </a:graphic>
        </p:graphicFrame>
        <p:sp>
          <p:nvSpPr>
            <p:cNvPr id="16436" name="Text Box 52"/>
            <p:cNvSpPr txBox="1">
              <a:spLocks noChangeArrowheads="1"/>
            </p:cNvSpPr>
            <p:nvPr/>
          </p:nvSpPr>
          <p:spPr bwMode="auto">
            <a:xfrm>
              <a:off x="4640" y="3356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37" name="Text Box 53"/>
            <p:cNvSpPr txBox="1">
              <a:spLocks noChangeArrowheads="1"/>
            </p:cNvSpPr>
            <p:nvPr/>
          </p:nvSpPr>
          <p:spPr bwMode="auto">
            <a:xfrm>
              <a:off x="3269" y="3380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6438" name="Rectangle 54"/>
            <p:cNvSpPr>
              <a:spLocks noChangeArrowheads="1"/>
            </p:cNvSpPr>
            <p:nvPr/>
          </p:nvSpPr>
          <p:spPr bwMode="auto">
            <a:xfrm>
              <a:off x="4272" y="3084"/>
              <a:ext cx="81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39" name="Text Box 55"/>
            <p:cNvSpPr txBox="1">
              <a:spLocks noChangeArrowheads="1"/>
            </p:cNvSpPr>
            <p:nvPr/>
          </p:nvSpPr>
          <p:spPr bwMode="auto">
            <a:xfrm>
              <a:off x="3916" y="3043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223.1.3.27</a:t>
              </a:r>
              <a:endParaRPr lang="en-US" sz="1800">
                <a:latin typeface="Comic Sans MS" pitchFamily="66" charset="0"/>
              </a:endParaRPr>
            </a:p>
          </p:txBody>
        </p:sp>
        <p:grpSp>
          <p:nvGrpSpPr>
            <p:cNvPr id="16440" name="Group 56"/>
            <p:cNvGrpSpPr>
              <a:grpSpLocks/>
            </p:cNvGrpSpPr>
            <p:nvPr/>
          </p:nvGrpSpPr>
          <p:grpSpPr bwMode="auto">
            <a:xfrm>
              <a:off x="3014" y="1991"/>
              <a:ext cx="233" cy="250"/>
              <a:chOff x="2822" y="1181"/>
              <a:chExt cx="233" cy="250"/>
            </a:xfrm>
          </p:grpSpPr>
          <p:sp>
            <p:nvSpPr>
              <p:cNvPr id="16441" name="Rectangle 57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42" name="Text Box 58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3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A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6443" name="Group 59"/>
            <p:cNvGrpSpPr>
              <a:grpSpLocks/>
            </p:cNvGrpSpPr>
            <p:nvPr/>
          </p:nvGrpSpPr>
          <p:grpSpPr bwMode="auto">
            <a:xfrm>
              <a:off x="3008" y="2771"/>
              <a:ext cx="217" cy="250"/>
              <a:chOff x="2822" y="1181"/>
              <a:chExt cx="217" cy="250"/>
            </a:xfrm>
          </p:grpSpPr>
          <p:sp>
            <p:nvSpPr>
              <p:cNvPr id="16444" name="Rectangle 60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45" name="Text Box 61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B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6446" name="Group 62"/>
            <p:cNvGrpSpPr>
              <a:grpSpLocks/>
            </p:cNvGrpSpPr>
            <p:nvPr/>
          </p:nvGrpSpPr>
          <p:grpSpPr bwMode="auto">
            <a:xfrm>
              <a:off x="5282" y="2999"/>
              <a:ext cx="216" cy="250"/>
              <a:chOff x="2822" y="1181"/>
              <a:chExt cx="216" cy="250"/>
            </a:xfrm>
          </p:grpSpPr>
          <p:sp>
            <p:nvSpPr>
              <p:cNvPr id="16447" name="Rectangle 63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48" name="Text Box 64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E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</p:grpSp>
      <p:grpSp>
        <p:nvGrpSpPr>
          <p:cNvPr id="16449" name="Group 65"/>
          <p:cNvGrpSpPr>
            <a:grpSpLocks/>
          </p:cNvGrpSpPr>
          <p:nvPr/>
        </p:nvGrpSpPr>
        <p:grpSpPr bwMode="auto">
          <a:xfrm>
            <a:off x="398463" y="1527175"/>
            <a:ext cx="3673475" cy="660400"/>
            <a:chOff x="296" y="1808"/>
            <a:chExt cx="2314" cy="416"/>
          </a:xfrm>
        </p:grpSpPr>
        <p:sp>
          <p:nvSpPr>
            <p:cNvPr id="16450" name="Rectangle 66"/>
            <p:cNvSpPr>
              <a:spLocks noChangeArrowheads="1"/>
            </p:cNvSpPr>
            <p:nvPr/>
          </p:nvSpPr>
          <p:spPr bwMode="auto">
            <a:xfrm>
              <a:off x="348" y="1842"/>
              <a:ext cx="2262" cy="31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16451" name="Group 67"/>
            <p:cNvGrpSpPr>
              <a:grpSpLocks/>
            </p:cNvGrpSpPr>
            <p:nvPr/>
          </p:nvGrpSpPr>
          <p:grpSpPr bwMode="auto">
            <a:xfrm>
              <a:off x="296" y="1808"/>
              <a:ext cx="2266" cy="416"/>
              <a:chOff x="296" y="1808"/>
              <a:chExt cx="2266" cy="416"/>
            </a:xfrm>
          </p:grpSpPr>
          <p:sp>
            <p:nvSpPr>
              <p:cNvPr id="16452" name="Rectangle 68"/>
              <p:cNvSpPr>
                <a:spLocks noChangeArrowheads="1"/>
              </p:cNvSpPr>
              <p:nvPr/>
            </p:nvSpPr>
            <p:spPr bwMode="auto">
              <a:xfrm>
                <a:off x="300" y="1872"/>
                <a:ext cx="2262" cy="31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53" name="Text Box 69"/>
              <p:cNvSpPr txBox="1">
                <a:spLocks noChangeArrowheads="1"/>
              </p:cNvSpPr>
              <p:nvPr/>
            </p:nvSpPr>
            <p:spPr bwMode="auto">
              <a:xfrm>
                <a:off x="296" y="1820"/>
                <a:ext cx="50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misc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fields</a:t>
                </a:r>
              </a:p>
            </p:txBody>
          </p:sp>
          <p:sp>
            <p:nvSpPr>
              <p:cNvPr id="16454" name="Line 70"/>
              <p:cNvSpPr>
                <a:spLocks noChangeShapeType="1"/>
              </p:cNvSpPr>
              <p:nvPr/>
            </p:nvSpPr>
            <p:spPr bwMode="auto">
              <a:xfrm>
                <a:off x="780" y="1878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55" name="Text Box 71"/>
              <p:cNvSpPr txBox="1">
                <a:spLocks noChangeArrowheads="1"/>
              </p:cNvSpPr>
              <p:nvPr/>
            </p:nvSpPr>
            <p:spPr bwMode="auto">
              <a:xfrm>
                <a:off x="775" y="1808"/>
                <a:ext cx="62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source</a:t>
                </a:r>
              </a:p>
              <a:p>
                <a:pPr algn="ctr"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IP addr</a:t>
                </a:r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16456" name="Text Box 72"/>
              <p:cNvSpPr txBox="1">
                <a:spLocks noChangeArrowheads="1"/>
              </p:cNvSpPr>
              <p:nvPr/>
            </p:nvSpPr>
            <p:spPr bwMode="auto">
              <a:xfrm>
                <a:off x="1351" y="1820"/>
                <a:ext cx="62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dest</a:t>
                </a:r>
              </a:p>
              <a:p>
                <a:pPr algn="ctr"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IP addr</a:t>
                </a:r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16457" name="Line 73"/>
              <p:cNvSpPr>
                <a:spLocks noChangeShapeType="1"/>
              </p:cNvSpPr>
              <p:nvPr/>
            </p:nvSpPr>
            <p:spPr bwMode="auto">
              <a:xfrm>
                <a:off x="1386" y="1878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58" name="Line 74"/>
              <p:cNvSpPr>
                <a:spLocks noChangeShapeType="1"/>
              </p:cNvSpPr>
              <p:nvPr/>
            </p:nvSpPr>
            <p:spPr bwMode="auto">
              <a:xfrm>
                <a:off x="1974" y="1884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459" name="Text Box 75"/>
              <p:cNvSpPr txBox="1">
                <a:spLocks noChangeArrowheads="1"/>
              </p:cNvSpPr>
              <p:nvPr/>
            </p:nvSpPr>
            <p:spPr bwMode="auto">
              <a:xfrm>
                <a:off x="2043" y="1916"/>
                <a:ext cx="41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data</a:t>
                </a:r>
              </a:p>
            </p:txBody>
          </p:sp>
        </p:grpSp>
      </p:grpSp>
      <p:sp>
        <p:nvSpPr>
          <p:cNvPr id="16460" name="Rectangle 76"/>
          <p:cNvSpPr>
            <a:spLocks noChangeArrowheads="1"/>
          </p:cNvSpPr>
          <p:nvPr/>
        </p:nvSpPr>
        <p:spPr bwMode="auto">
          <a:xfrm>
            <a:off x="414338" y="2147888"/>
            <a:ext cx="4138612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Simplified IP </a:t>
            </a:r>
            <a:r>
              <a:rPr lang="en-US" sz="2000" dirty="0" err="1"/>
              <a:t>hdr</a:t>
            </a:r>
            <a:r>
              <a:rPr lang="en-US" sz="2000" dirty="0"/>
              <a:t> above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datagram remains </a:t>
            </a:r>
            <a:r>
              <a:rPr lang="en-US" sz="2000" dirty="0">
                <a:solidFill>
                  <a:srgbClr val="FF0000"/>
                </a:solidFill>
              </a:rPr>
              <a:t>unchanged</a:t>
            </a:r>
            <a:r>
              <a:rPr lang="en-US" sz="2000" dirty="0"/>
              <a:t>, as it travels source to destination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err="1"/>
              <a:t>addr</a:t>
            </a:r>
            <a:r>
              <a:rPr lang="en-US" sz="2000" dirty="0"/>
              <a:t> fields of interest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Let </a:t>
            </a: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 send datagram to </a:t>
            </a:r>
            <a:r>
              <a:rPr lang="en-US" sz="2000" dirty="0">
                <a:solidFill>
                  <a:srgbClr val="FF0000"/>
                </a:solidFill>
              </a:rPr>
              <a:t>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IP proto. in A sees 223.1.1 in </a:t>
            </a:r>
            <a:r>
              <a:rPr lang="en-US" sz="2000" dirty="0">
                <a:solidFill>
                  <a:schemeClr val="accent2"/>
                </a:solidFill>
              </a:rPr>
              <a:t>forwarding table</a:t>
            </a:r>
            <a:r>
              <a:rPr lang="en-US" sz="2000" dirty="0"/>
              <a:t>  matching leading bits of IP address of B with one hop, i.e., B is on same network.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 puts datagram to link-layer protocol whose job it is to move datagram to </a:t>
            </a:r>
            <a:r>
              <a:rPr lang="en-US" sz="2000" dirty="0">
                <a:solidFill>
                  <a:srgbClr val="FF0000"/>
                </a:solidFill>
              </a:rPr>
              <a:t>B</a:t>
            </a:r>
            <a:r>
              <a:rPr lang="en-US" sz="2000" dirty="0"/>
              <a:t>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 </a:t>
            </a:r>
          </a:p>
        </p:txBody>
      </p:sp>
      <p:grpSp>
        <p:nvGrpSpPr>
          <p:cNvPr id="16461" name="Group 77"/>
          <p:cNvGrpSpPr>
            <a:grpSpLocks/>
          </p:cNvGrpSpPr>
          <p:nvPr/>
        </p:nvGrpSpPr>
        <p:grpSpPr bwMode="auto">
          <a:xfrm>
            <a:off x="5146675" y="1477963"/>
            <a:ext cx="3536950" cy="1425575"/>
            <a:chOff x="1442" y="3085"/>
            <a:chExt cx="2228" cy="898"/>
          </a:xfrm>
        </p:grpSpPr>
        <p:sp>
          <p:nvSpPr>
            <p:cNvPr id="16462" name="Text Box 78"/>
            <p:cNvSpPr txBox="1">
              <a:spLocks noChangeArrowheads="1"/>
            </p:cNvSpPr>
            <p:nvPr/>
          </p:nvSpPr>
          <p:spPr bwMode="auto">
            <a:xfrm>
              <a:off x="1442" y="3085"/>
              <a:ext cx="22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Dest. Net.  next router  Nhops</a:t>
              </a:r>
            </a:p>
          </p:txBody>
        </p:sp>
        <p:sp>
          <p:nvSpPr>
            <p:cNvPr id="16463" name="Text Box 79"/>
            <p:cNvSpPr txBox="1">
              <a:spLocks noChangeArrowheads="1"/>
            </p:cNvSpPr>
            <p:nvPr/>
          </p:nvSpPr>
          <p:spPr bwMode="auto">
            <a:xfrm>
              <a:off x="1466" y="3337"/>
              <a:ext cx="20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223.1.1                             1</a:t>
              </a:r>
            </a:p>
          </p:txBody>
        </p:sp>
        <p:sp>
          <p:nvSpPr>
            <p:cNvPr id="16464" name="Text Box 80"/>
            <p:cNvSpPr txBox="1">
              <a:spLocks noChangeArrowheads="1"/>
            </p:cNvSpPr>
            <p:nvPr/>
          </p:nvSpPr>
          <p:spPr bwMode="auto">
            <a:xfrm>
              <a:off x="1472" y="3523"/>
              <a:ext cx="20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223.1.2      223.1.1.4        2</a:t>
              </a:r>
            </a:p>
          </p:txBody>
        </p:sp>
        <p:sp>
          <p:nvSpPr>
            <p:cNvPr id="16465" name="Text Box 81"/>
            <p:cNvSpPr txBox="1">
              <a:spLocks noChangeArrowheads="1"/>
            </p:cNvSpPr>
            <p:nvPr/>
          </p:nvSpPr>
          <p:spPr bwMode="auto">
            <a:xfrm>
              <a:off x="1478" y="3733"/>
              <a:ext cx="20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223.1.3      223.1.1.4        2</a:t>
              </a:r>
            </a:p>
          </p:txBody>
        </p:sp>
        <p:sp>
          <p:nvSpPr>
            <p:cNvPr id="16466" name="Line 82"/>
            <p:cNvSpPr>
              <a:spLocks noChangeShapeType="1"/>
            </p:cNvSpPr>
            <p:nvPr/>
          </p:nvSpPr>
          <p:spPr bwMode="auto">
            <a:xfrm flipV="1">
              <a:off x="1500" y="3324"/>
              <a:ext cx="2136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67" name="Line 83"/>
            <p:cNvSpPr>
              <a:spLocks noChangeShapeType="1"/>
            </p:cNvSpPr>
            <p:nvPr/>
          </p:nvSpPr>
          <p:spPr bwMode="auto">
            <a:xfrm>
              <a:off x="2226" y="3174"/>
              <a:ext cx="0" cy="7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468" name="Line 84"/>
            <p:cNvSpPr>
              <a:spLocks noChangeShapeType="1"/>
            </p:cNvSpPr>
            <p:nvPr/>
          </p:nvSpPr>
          <p:spPr bwMode="auto">
            <a:xfrm>
              <a:off x="3096" y="3168"/>
              <a:ext cx="0" cy="7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6469" name="Freeform 85"/>
          <p:cNvSpPr>
            <a:spLocks/>
          </p:cNvSpPr>
          <p:nvPr/>
        </p:nvSpPr>
        <p:spPr bwMode="auto">
          <a:xfrm>
            <a:off x="4867275" y="2085975"/>
            <a:ext cx="295275" cy="1143000"/>
          </a:xfrm>
          <a:custGeom>
            <a:avLst/>
            <a:gdLst/>
            <a:ahLst/>
            <a:cxnLst>
              <a:cxn ang="0">
                <a:pos x="186" y="0"/>
              </a:cxn>
              <a:cxn ang="0">
                <a:pos x="60" y="720"/>
              </a:cxn>
            </a:cxnLst>
            <a:rect l="0" t="0" r="r" b="b"/>
            <a:pathLst>
              <a:path w="186" h="720">
                <a:moveTo>
                  <a:pt x="186" y="0"/>
                </a:moveTo>
                <a:cubicBezTo>
                  <a:pt x="36" y="198"/>
                  <a:pt x="0" y="360"/>
                  <a:pt x="60" y="72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6470" name="Rectangle 86"/>
          <p:cNvSpPr>
            <a:spLocks noChangeArrowheads="1"/>
          </p:cNvSpPr>
          <p:nvPr/>
        </p:nvSpPr>
        <p:spPr bwMode="auto">
          <a:xfrm>
            <a:off x="5478463" y="1123950"/>
            <a:ext cx="3319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chemeClr val="accent2"/>
                </a:solidFill>
              </a:rPr>
              <a:t>forwarding table in A</a:t>
            </a:r>
            <a:endParaRPr lang="en-US" sz="2800"/>
          </a:p>
        </p:txBody>
      </p:sp>
      <p:pic>
        <p:nvPicPr>
          <p:cNvPr id="87" name="Picture 86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209550"/>
            <a:ext cx="8105775" cy="1143000"/>
          </a:xfrm>
        </p:spPr>
        <p:txBody>
          <a:bodyPr>
            <a:normAutofit/>
          </a:bodyPr>
          <a:lstStyle/>
          <a:p>
            <a:r>
              <a:rPr lang="en-US" sz="3600"/>
              <a:t>Getting a datagram from source to dest.</a:t>
            </a:r>
            <a:endParaRPr lang="en-US"/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5146675" y="1477963"/>
            <a:ext cx="3536950" cy="1425575"/>
            <a:chOff x="1442" y="3085"/>
            <a:chExt cx="2228" cy="898"/>
          </a:xfrm>
        </p:grpSpPr>
        <p:sp>
          <p:nvSpPr>
            <p:cNvPr id="18436" name="Text Box 4"/>
            <p:cNvSpPr txBox="1">
              <a:spLocks noChangeArrowheads="1"/>
            </p:cNvSpPr>
            <p:nvPr/>
          </p:nvSpPr>
          <p:spPr bwMode="auto">
            <a:xfrm>
              <a:off x="1442" y="3085"/>
              <a:ext cx="22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Dest. Net.  next router  Nhops</a:t>
              </a:r>
            </a:p>
          </p:txBody>
        </p:sp>
        <p:sp>
          <p:nvSpPr>
            <p:cNvPr id="18437" name="Text Box 5"/>
            <p:cNvSpPr txBox="1">
              <a:spLocks noChangeArrowheads="1"/>
            </p:cNvSpPr>
            <p:nvPr/>
          </p:nvSpPr>
          <p:spPr bwMode="auto">
            <a:xfrm>
              <a:off x="1466" y="3337"/>
              <a:ext cx="20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223.1.1                             1</a:t>
              </a:r>
            </a:p>
          </p:txBody>
        </p:sp>
        <p:sp>
          <p:nvSpPr>
            <p:cNvPr id="18438" name="Text Box 6"/>
            <p:cNvSpPr txBox="1">
              <a:spLocks noChangeArrowheads="1"/>
            </p:cNvSpPr>
            <p:nvPr/>
          </p:nvSpPr>
          <p:spPr bwMode="auto">
            <a:xfrm>
              <a:off x="1472" y="3523"/>
              <a:ext cx="20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FF0000"/>
                  </a:solidFill>
                  <a:latin typeface="Arial" charset="0"/>
                </a:rPr>
                <a:t>223.1.2      223.1.1.4        2</a:t>
              </a:r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1478" y="3733"/>
              <a:ext cx="20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Arial" charset="0"/>
                </a:rPr>
                <a:t>223.1.3      223.1.1.4        2</a:t>
              </a: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 flipV="1">
              <a:off x="1500" y="3324"/>
              <a:ext cx="2136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2226" y="3174"/>
              <a:ext cx="0" cy="7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3096" y="3168"/>
              <a:ext cx="0" cy="7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8443" name="Freeform 11"/>
          <p:cNvSpPr>
            <a:spLocks/>
          </p:cNvSpPr>
          <p:nvPr/>
        </p:nvSpPr>
        <p:spPr bwMode="auto">
          <a:xfrm>
            <a:off x="4867275" y="2085975"/>
            <a:ext cx="295275" cy="1143000"/>
          </a:xfrm>
          <a:custGeom>
            <a:avLst/>
            <a:gdLst/>
            <a:ahLst/>
            <a:cxnLst>
              <a:cxn ang="0">
                <a:pos x="186" y="0"/>
              </a:cxn>
              <a:cxn ang="0">
                <a:pos x="60" y="720"/>
              </a:cxn>
            </a:cxnLst>
            <a:rect l="0" t="0" r="r" b="b"/>
            <a:pathLst>
              <a:path w="186" h="720">
                <a:moveTo>
                  <a:pt x="186" y="0"/>
                </a:moveTo>
                <a:cubicBezTo>
                  <a:pt x="36" y="198"/>
                  <a:pt x="0" y="360"/>
                  <a:pt x="60" y="72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409575" y="2286000"/>
            <a:ext cx="40671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>
                <a:solidFill>
                  <a:schemeClr val="accent2"/>
                </a:solidFill>
              </a:rPr>
              <a:t>Starting at A, dest. E:</a:t>
            </a:r>
            <a:endParaRPr lang="en-US" sz="20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look up network address of E in forwarding table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E on </a:t>
            </a:r>
            <a:r>
              <a:rPr lang="en-US" sz="2000" i="1"/>
              <a:t>different</a:t>
            </a:r>
            <a:r>
              <a:rPr lang="en-US" sz="2000"/>
              <a:t> network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A, E not directly attached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routing table: next hop router to E is 223.1.1.4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link layer sends datagram to router 223.1.1.4 inside link-layer frame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datagram arrives at 223.1.1.4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continued…..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561975" y="1504950"/>
            <a:ext cx="3590925" cy="504825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485775" y="1571625"/>
            <a:ext cx="3590925" cy="5048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79425" y="1489075"/>
            <a:ext cx="796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misc</a:t>
            </a:r>
          </a:p>
          <a:p>
            <a:pPr algn="ctr" eaLnBrk="0" hangingPunct="0"/>
            <a:r>
              <a:rPr lang="en-US" sz="1800">
                <a:latin typeface="Comic Sans MS" pitchFamily="66" charset="0"/>
              </a:rPr>
              <a:t>fields</a:t>
            </a: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1247775" y="158115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1216025" y="1651000"/>
            <a:ext cx="1084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223.1.1.1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198688" y="1651000"/>
            <a:ext cx="1157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223.1.2.2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2238375" y="158115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286125" y="15716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3348038" y="1641475"/>
            <a:ext cx="661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data</a:t>
            </a:r>
          </a:p>
        </p:txBody>
      </p:sp>
      <p:grpSp>
        <p:nvGrpSpPr>
          <p:cNvPr id="18454" name="Group 22"/>
          <p:cNvGrpSpPr>
            <a:grpSpLocks/>
          </p:cNvGrpSpPr>
          <p:nvPr/>
        </p:nvGrpSpPr>
        <p:grpSpPr bwMode="auto">
          <a:xfrm>
            <a:off x="4606925" y="3094038"/>
            <a:ext cx="4422775" cy="3154362"/>
            <a:chOff x="2902" y="1949"/>
            <a:chExt cx="2786" cy="1987"/>
          </a:xfrm>
        </p:grpSpPr>
        <p:sp>
          <p:nvSpPr>
            <p:cNvPr id="18455" name="Freeform 23"/>
            <p:cNvSpPr>
              <a:spLocks/>
            </p:cNvSpPr>
            <p:nvPr/>
          </p:nvSpPr>
          <p:spPr bwMode="auto">
            <a:xfrm>
              <a:off x="2902" y="1949"/>
              <a:ext cx="1223" cy="1291"/>
            </a:xfrm>
            <a:custGeom>
              <a:avLst/>
              <a:gdLst/>
              <a:ahLst/>
              <a:cxnLst>
                <a:cxn ang="0">
                  <a:pos x="1201" y="756"/>
                </a:cxn>
                <a:cxn ang="0">
                  <a:pos x="702" y="670"/>
                </a:cxn>
                <a:cxn ang="0">
                  <a:pos x="608" y="103"/>
                </a:cxn>
                <a:cxn ang="0">
                  <a:pos x="335" y="52"/>
                </a:cxn>
                <a:cxn ang="0">
                  <a:pos x="65" y="82"/>
                </a:cxn>
                <a:cxn ang="0">
                  <a:pos x="41" y="544"/>
                </a:cxn>
                <a:cxn ang="0">
                  <a:pos x="38" y="751"/>
                </a:cxn>
                <a:cxn ang="0">
                  <a:pos x="23" y="940"/>
                </a:cxn>
                <a:cxn ang="0">
                  <a:pos x="17" y="1114"/>
                </a:cxn>
                <a:cxn ang="0">
                  <a:pos x="128" y="1219"/>
                </a:cxn>
                <a:cxn ang="0">
                  <a:pos x="602" y="1243"/>
                </a:cxn>
                <a:cxn ang="0">
                  <a:pos x="686" y="930"/>
                </a:cxn>
                <a:cxn ang="0">
                  <a:pos x="1177" y="916"/>
                </a:cxn>
                <a:cxn ang="0">
                  <a:pos x="1201" y="756"/>
                </a:cxn>
              </a:cxnLst>
              <a:rect l="0" t="0" r="r" b="b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56" name="Freeform 24"/>
            <p:cNvSpPr>
              <a:spLocks/>
            </p:cNvSpPr>
            <p:nvPr/>
          </p:nvSpPr>
          <p:spPr bwMode="auto">
            <a:xfrm>
              <a:off x="4487" y="2130"/>
              <a:ext cx="1201" cy="1234"/>
            </a:xfrm>
            <a:custGeom>
              <a:avLst/>
              <a:gdLst/>
              <a:ahLst/>
              <a:cxnLst>
                <a:cxn ang="0">
                  <a:pos x="25" y="709"/>
                </a:cxn>
                <a:cxn ang="0">
                  <a:pos x="526" y="780"/>
                </a:cxn>
                <a:cxn ang="0">
                  <a:pos x="613" y="1134"/>
                </a:cxn>
                <a:cxn ang="0">
                  <a:pos x="946" y="1230"/>
                </a:cxn>
                <a:cxn ang="0">
                  <a:pos x="1171" y="1107"/>
                </a:cxn>
                <a:cxn ang="0">
                  <a:pos x="1126" y="894"/>
                </a:cxn>
                <a:cxn ang="0">
                  <a:pos x="1114" y="693"/>
                </a:cxn>
                <a:cxn ang="0">
                  <a:pos x="1099" y="423"/>
                </a:cxn>
                <a:cxn ang="0">
                  <a:pos x="1141" y="216"/>
                </a:cxn>
                <a:cxn ang="0">
                  <a:pos x="1102" y="33"/>
                </a:cxn>
                <a:cxn ang="0">
                  <a:pos x="646" y="81"/>
                </a:cxn>
                <a:cxn ang="0">
                  <a:pos x="535" y="519"/>
                </a:cxn>
                <a:cxn ang="0">
                  <a:pos x="44" y="548"/>
                </a:cxn>
                <a:cxn ang="0">
                  <a:pos x="25" y="709"/>
                </a:cxn>
              </a:cxnLst>
              <a:rect l="0" t="0" r="r" b="b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3663" y="2997"/>
              <a:ext cx="1295" cy="939"/>
            </a:xfrm>
            <a:custGeom>
              <a:avLst/>
              <a:gdLst/>
              <a:ahLst/>
              <a:cxnLst>
                <a:cxn ang="0">
                  <a:pos x="600" y="30"/>
                </a:cxn>
                <a:cxn ang="0">
                  <a:pos x="525" y="393"/>
                </a:cxn>
                <a:cxn ang="0">
                  <a:pos x="81" y="471"/>
                </a:cxn>
                <a:cxn ang="0">
                  <a:pos x="39" y="855"/>
                </a:cxn>
                <a:cxn ang="0">
                  <a:pos x="207" y="927"/>
                </a:cxn>
                <a:cxn ang="0">
                  <a:pos x="429" y="927"/>
                </a:cxn>
                <a:cxn ang="0">
                  <a:pos x="705" y="891"/>
                </a:cxn>
                <a:cxn ang="0">
                  <a:pos x="1227" y="849"/>
                </a:cxn>
                <a:cxn ang="0">
                  <a:pos x="1113" y="459"/>
                </a:cxn>
                <a:cxn ang="0">
                  <a:pos x="777" y="363"/>
                </a:cxn>
                <a:cxn ang="0">
                  <a:pos x="762" y="42"/>
                </a:cxn>
                <a:cxn ang="0">
                  <a:pos x="600" y="30"/>
                </a:cxn>
              </a:cxnLst>
              <a:rect l="0" t="0" r="r" b="b"/>
              <a:pathLst>
                <a:path w="1295" h="939">
                  <a:moveTo>
                    <a:pt x="600" y="30"/>
                  </a:moveTo>
                  <a:cubicBezTo>
                    <a:pt x="486" y="60"/>
                    <a:pt x="610" y="247"/>
                    <a:pt x="525" y="393"/>
                  </a:cubicBezTo>
                  <a:cubicBezTo>
                    <a:pt x="439" y="467"/>
                    <a:pt x="162" y="394"/>
                    <a:pt x="81" y="471"/>
                  </a:cubicBezTo>
                  <a:cubicBezTo>
                    <a:pt x="0" y="548"/>
                    <a:pt x="18" y="779"/>
                    <a:pt x="39" y="855"/>
                  </a:cubicBezTo>
                  <a:cubicBezTo>
                    <a:pt x="60" y="931"/>
                    <a:pt x="142" y="915"/>
                    <a:pt x="207" y="927"/>
                  </a:cubicBezTo>
                  <a:cubicBezTo>
                    <a:pt x="272" y="939"/>
                    <a:pt x="346" y="933"/>
                    <a:pt x="429" y="927"/>
                  </a:cubicBezTo>
                  <a:cubicBezTo>
                    <a:pt x="512" y="921"/>
                    <a:pt x="572" y="904"/>
                    <a:pt x="705" y="891"/>
                  </a:cubicBezTo>
                  <a:cubicBezTo>
                    <a:pt x="838" y="878"/>
                    <a:pt x="1159" y="921"/>
                    <a:pt x="1227" y="849"/>
                  </a:cubicBezTo>
                  <a:cubicBezTo>
                    <a:pt x="1295" y="777"/>
                    <a:pt x="1188" y="540"/>
                    <a:pt x="1113" y="459"/>
                  </a:cubicBezTo>
                  <a:cubicBezTo>
                    <a:pt x="1038" y="378"/>
                    <a:pt x="835" y="432"/>
                    <a:pt x="777" y="363"/>
                  </a:cubicBezTo>
                  <a:cubicBezTo>
                    <a:pt x="719" y="294"/>
                    <a:pt x="791" y="97"/>
                    <a:pt x="762" y="42"/>
                  </a:cubicBezTo>
                  <a:cubicBezTo>
                    <a:pt x="708" y="15"/>
                    <a:pt x="714" y="0"/>
                    <a:pt x="600" y="30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8458" name="Object 26"/>
            <p:cNvGraphicFramePr>
              <a:graphicFrameLocks noChangeAspect="1"/>
            </p:cNvGraphicFramePr>
            <p:nvPr/>
          </p:nvGraphicFramePr>
          <p:xfrm>
            <a:off x="2951" y="2015"/>
            <a:ext cx="368" cy="292"/>
          </p:xfrm>
          <a:graphic>
            <a:graphicData uri="http://schemas.openxmlformats.org/presentationml/2006/ole">
              <p:oleObj spid="_x0000_s18458" name="Clip" r:id="rId3" imgW="1305000" imgH="1085760" progId="">
                <p:embed/>
              </p:oleObj>
            </a:graphicData>
          </a:graphic>
        </p:graphicFrame>
        <p:sp>
          <p:nvSpPr>
            <p:cNvPr id="18459" name="Line 27"/>
            <p:cNvSpPr>
              <a:spLocks noChangeShapeType="1"/>
            </p:cNvSpPr>
            <p:nvPr/>
          </p:nvSpPr>
          <p:spPr bwMode="auto">
            <a:xfrm>
              <a:off x="3304" y="2250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 flipH="1">
              <a:off x="3487" y="2241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61" name="Line 29"/>
            <p:cNvSpPr>
              <a:spLocks noChangeShapeType="1"/>
            </p:cNvSpPr>
            <p:nvPr/>
          </p:nvSpPr>
          <p:spPr bwMode="auto">
            <a:xfrm flipV="1">
              <a:off x="3304" y="2656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62" name="Line 30"/>
            <p:cNvSpPr>
              <a:spLocks noChangeShapeType="1"/>
            </p:cNvSpPr>
            <p:nvPr/>
          </p:nvSpPr>
          <p:spPr bwMode="auto">
            <a:xfrm>
              <a:off x="3310" y="3051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8463" name="Object 31"/>
            <p:cNvGraphicFramePr>
              <a:graphicFrameLocks noChangeAspect="1"/>
            </p:cNvGraphicFramePr>
            <p:nvPr/>
          </p:nvGraphicFramePr>
          <p:xfrm>
            <a:off x="2951" y="2435"/>
            <a:ext cx="368" cy="292"/>
          </p:xfrm>
          <a:graphic>
            <a:graphicData uri="http://schemas.openxmlformats.org/presentationml/2006/ole">
              <p:oleObj spid="_x0000_s18463" name="Clip" r:id="rId4" imgW="1305000" imgH="1085760" progId="">
                <p:embed/>
              </p:oleObj>
            </a:graphicData>
          </a:graphic>
        </p:graphicFrame>
        <p:graphicFrame>
          <p:nvGraphicFramePr>
            <p:cNvPr id="18464" name="Object 32"/>
            <p:cNvGraphicFramePr>
              <a:graphicFrameLocks noChangeAspect="1"/>
            </p:cNvGraphicFramePr>
            <p:nvPr/>
          </p:nvGraphicFramePr>
          <p:xfrm>
            <a:off x="2951" y="2819"/>
            <a:ext cx="368" cy="292"/>
          </p:xfrm>
          <a:graphic>
            <a:graphicData uri="http://schemas.openxmlformats.org/presentationml/2006/ole">
              <p:oleObj spid="_x0000_s18464" name="Clip" r:id="rId5" imgW="1305000" imgH="1085760" progId="">
                <p:embed/>
              </p:oleObj>
            </a:graphicData>
          </a:graphic>
        </p:graphicFrame>
        <p:sp>
          <p:nvSpPr>
            <p:cNvPr id="18465" name="Line 33"/>
            <p:cNvSpPr>
              <a:spLocks noChangeShapeType="1"/>
            </p:cNvSpPr>
            <p:nvPr/>
          </p:nvSpPr>
          <p:spPr bwMode="auto">
            <a:xfrm>
              <a:off x="3487" y="2781"/>
              <a:ext cx="652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18466" name="Group 34"/>
            <p:cNvGrpSpPr>
              <a:grpSpLocks/>
            </p:cNvGrpSpPr>
            <p:nvPr/>
          </p:nvGrpSpPr>
          <p:grpSpPr bwMode="auto">
            <a:xfrm>
              <a:off x="4081" y="2759"/>
              <a:ext cx="448" cy="240"/>
              <a:chOff x="3600" y="219"/>
              <a:chExt cx="360" cy="175"/>
            </a:xfrm>
          </p:grpSpPr>
          <p:sp>
            <p:nvSpPr>
              <p:cNvPr id="18467" name="Oval 3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468" name="Line 3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469" name="Line 3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470" name="Rectangle 3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  <p:sp>
            <p:nvSpPr>
              <p:cNvPr id="18471" name="Oval 3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18472" name="Group 4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8473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8474" name="Line 4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8475" name="Line 4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8476" name="Group 4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8477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8478" name="Line 4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8479" name="Line 4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</p:grpSp>
        <p:sp>
          <p:nvSpPr>
            <p:cNvPr id="18480" name="Text Box 48"/>
            <p:cNvSpPr txBox="1">
              <a:spLocks noChangeArrowheads="1"/>
            </p:cNvSpPr>
            <p:nvPr/>
          </p:nvSpPr>
          <p:spPr bwMode="auto">
            <a:xfrm>
              <a:off x="3278" y="204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81" name="Rectangle 49"/>
            <p:cNvSpPr>
              <a:spLocks noChangeArrowheads="1"/>
            </p:cNvSpPr>
            <p:nvPr/>
          </p:nvSpPr>
          <p:spPr bwMode="auto">
            <a:xfrm>
              <a:off x="3333" y="2499"/>
              <a:ext cx="195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82" name="Text Box 50"/>
            <p:cNvSpPr txBox="1">
              <a:spLocks noChangeArrowheads="1"/>
            </p:cNvSpPr>
            <p:nvPr/>
          </p:nvSpPr>
          <p:spPr bwMode="auto">
            <a:xfrm>
              <a:off x="3327" y="24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83" name="Text Box 51"/>
            <p:cNvSpPr txBox="1">
              <a:spLocks noChangeArrowheads="1"/>
            </p:cNvSpPr>
            <p:nvPr/>
          </p:nvSpPr>
          <p:spPr bwMode="auto">
            <a:xfrm>
              <a:off x="3206" y="30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223.1.1.3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84" name="Text Box 52"/>
            <p:cNvSpPr txBox="1">
              <a:spLocks noChangeArrowheads="1"/>
            </p:cNvSpPr>
            <p:nvPr/>
          </p:nvSpPr>
          <p:spPr bwMode="auto">
            <a:xfrm>
              <a:off x="3704" y="2618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223.1.1.4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85" name="Line 53"/>
            <p:cNvSpPr>
              <a:spLocks noChangeShapeType="1"/>
            </p:cNvSpPr>
            <p:nvPr/>
          </p:nvSpPr>
          <p:spPr bwMode="auto">
            <a:xfrm>
              <a:off x="4462" y="2787"/>
              <a:ext cx="64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86" name="Text Box 54"/>
            <p:cNvSpPr txBox="1">
              <a:spLocks noChangeArrowheads="1"/>
            </p:cNvSpPr>
            <p:nvPr/>
          </p:nvSpPr>
          <p:spPr bwMode="auto">
            <a:xfrm>
              <a:off x="4382" y="2612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223.1.2.9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87" name="Line 55"/>
            <p:cNvSpPr>
              <a:spLocks noChangeShapeType="1"/>
            </p:cNvSpPr>
            <p:nvPr/>
          </p:nvSpPr>
          <p:spPr bwMode="auto">
            <a:xfrm flipH="1">
              <a:off x="5107" y="2349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8488" name="Object 56"/>
            <p:cNvGraphicFramePr>
              <a:graphicFrameLocks noChangeAspect="1"/>
            </p:cNvGraphicFramePr>
            <p:nvPr/>
          </p:nvGraphicFramePr>
          <p:xfrm>
            <a:off x="5219" y="2165"/>
            <a:ext cx="368" cy="292"/>
          </p:xfrm>
          <a:graphic>
            <a:graphicData uri="http://schemas.openxmlformats.org/presentationml/2006/ole">
              <p:oleObj spid="_x0000_s18488" name="Clip" r:id="rId6" imgW="1305000" imgH="1085760" progId="">
                <p:embed/>
              </p:oleObj>
            </a:graphicData>
          </a:graphic>
        </p:graphicFrame>
        <p:sp>
          <p:nvSpPr>
            <p:cNvPr id="18489" name="Line 57"/>
            <p:cNvSpPr>
              <a:spLocks noChangeShapeType="1"/>
            </p:cNvSpPr>
            <p:nvPr/>
          </p:nvSpPr>
          <p:spPr bwMode="auto">
            <a:xfrm>
              <a:off x="5107" y="2352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8490" name="Object 58"/>
            <p:cNvGraphicFramePr>
              <a:graphicFrameLocks noChangeAspect="1"/>
            </p:cNvGraphicFramePr>
            <p:nvPr/>
          </p:nvGraphicFramePr>
          <p:xfrm>
            <a:off x="5222" y="3035"/>
            <a:ext cx="368" cy="292"/>
          </p:xfrm>
          <a:graphic>
            <a:graphicData uri="http://schemas.openxmlformats.org/presentationml/2006/ole">
              <p:oleObj spid="_x0000_s18490" name="Clip" r:id="rId7" imgW="1305000" imgH="1085760" progId="">
                <p:embed/>
              </p:oleObj>
            </a:graphicData>
          </a:graphic>
        </p:graphicFrame>
        <p:sp>
          <p:nvSpPr>
            <p:cNvPr id="18491" name="Line 59"/>
            <p:cNvSpPr>
              <a:spLocks noChangeShapeType="1"/>
            </p:cNvSpPr>
            <p:nvPr/>
          </p:nvSpPr>
          <p:spPr bwMode="auto">
            <a:xfrm>
              <a:off x="5107" y="3153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2" name="Rectangle 60"/>
            <p:cNvSpPr>
              <a:spLocks noChangeArrowheads="1"/>
            </p:cNvSpPr>
            <p:nvPr/>
          </p:nvSpPr>
          <p:spPr bwMode="auto">
            <a:xfrm>
              <a:off x="5073" y="2986"/>
              <a:ext cx="108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3" name="Text Box 61"/>
            <p:cNvSpPr txBox="1">
              <a:spLocks noChangeArrowheads="1"/>
            </p:cNvSpPr>
            <p:nvPr/>
          </p:nvSpPr>
          <p:spPr bwMode="auto">
            <a:xfrm>
              <a:off x="4704" y="291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94" name="Rectangle 62"/>
            <p:cNvSpPr>
              <a:spLocks noChangeArrowheads="1"/>
            </p:cNvSpPr>
            <p:nvPr/>
          </p:nvSpPr>
          <p:spPr bwMode="auto">
            <a:xfrm>
              <a:off x="5082" y="2382"/>
              <a:ext cx="156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5" name="Text Box 63"/>
            <p:cNvSpPr txBox="1">
              <a:spLocks noChangeArrowheads="1"/>
            </p:cNvSpPr>
            <p:nvPr/>
          </p:nvSpPr>
          <p:spPr bwMode="auto">
            <a:xfrm>
              <a:off x="4584" y="232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496" name="Line 64"/>
            <p:cNvSpPr>
              <a:spLocks noChangeShapeType="1"/>
            </p:cNvSpPr>
            <p:nvPr/>
          </p:nvSpPr>
          <p:spPr bwMode="auto">
            <a:xfrm flipH="1">
              <a:off x="4312" y="3000"/>
              <a:ext cx="0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7" name="Line 65"/>
            <p:cNvSpPr>
              <a:spLocks noChangeShapeType="1"/>
            </p:cNvSpPr>
            <p:nvPr/>
          </p:nvSpPr>
          <p:spPr bwMode="auto">
            <a:xfrm flipH="1">
              <a:off x="3898" y="3453"/>
              <a:ext cx="7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8" name="Line 66"/>
            <p:cNvSpPr>
              <a:spLocks noChangeShapeType="1"/>
            </p:cNvSpPr>
            <p:nvPr/>
          </p:nvSpPr>
          <p:spPr bwMode="auto">
            <a:xfrm flipH="1" flipV="1">
              <a:off x="3896" y="3448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499" name="Line 67"/>
            <p:cNvSpPr>
              <a:spLocks noChangeShapeType="1"/>
            </p:cNvSpPr>
            <p:nvPr/>
          </p:nvSpPr>
          <p:spPr bwMode="auto">
            <a:xfrm flipH="1" flipV="1">
              <a:off x="4637" y="3451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8500" name="Object 68"/>
            <p:cNvGraphicFramePr>
              <a:graphicFrameLocks noChangeAspect="1"/>
            </p:cNvGraphicFramePr>
            <p:nvPr/>
          </p:nvGraphicFramePr>
          <p:xfrm>
            <a:off x="4502" y="3551"/>
            <a:ext cx="368" cy="292"/>
          </p:xfrm>
          <a:graphic>
            <a:graphicData uri="http://schemas.openxmlformats.org/presentationml/2006/ole">
              <p:oleObj spid="_x0000_s18500" name="Clip" r:id="rId8" imgW="1305000" imgH="1085760" progId="">
                <p:embed/>
              </p:oleObj>
            </a:graphicData>
          </a:graphic>
        </p:graphicFrame>
        <p:graphicFrame>
          <p:nvGraphicFramePr>
            <p:cNvPr id="18501" name="Object 69"/>
            <p:cNvGraphicFramePr>
              <a:graphicFrameLocks noChangeAspect="1"/>
            </p:cNvGraphicFramePr>
            <p:nvPr/>
          </p:nvGraphicFramePr>
          <p:xfrm>
            <a:off x="3710" y="3560"/>
            <a:ext cx="368" cy="292"/>
          </p:xfrm>
          <a:graphic>
            <a:graphicData uri="http://schemas.openxmlformats.org/presentationml/2006/ole">
              <p:oleObj spid="_x0000_s18501" name="Clip" r:id="rId9" imgW="1305000" imgH="1085760" progId="">
                <p:embed/>
              </p:oleObj>
            </a:graphicData>
          </a:graphic>
        </p:graphicFrame>
        <p:sp>
          <p:nvSpPr>
            <p:cNvPr id="18502" name="Text Box 70"/>
            <p:cNvSpPr txBox="1">
              <a:spLocks noChangeArrowheads="1"/>
            </p:cNvSpPr>
            <p:nvPr/>
          </p:nvSpPr>
          <p:spPr bwMode="auto">
            <a:xfrm>
              <a:off x="4640" y="3356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503" name="Text Box 71"/>
            <p:cNvSpPr txBox="1">
              <a:spLocks noChangeArrowheads="1"/>
            </p:cNvSpPr>
            <p:nvPr/>
          </p:nvSpPr>
          <p:spPr bwMode="auto">
            <a:xfrm>
              <a:off x="3269" y="3380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8504" name="Rectangle 72"/>
            <p:cNvSpPr>
              <a:spLocks noChangeArrowheads="1"/>
            </p:cNvSpPr>
            <p:nvPr/>
          </p:nvSpPr>
          <p:spPr bwMode="auto">
            <a:xfrm>
              <a:off x="4272" y="3084"/>
              <a:ext cx="81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8505" name="Text Box 73"/>
            <p:cNvSpPr txBox="1">
              <a:spLocks noChangeArrowheads="1"/>
            </p:cNvSpPr>
            <p:nvPr/>
          </p:nvSpPr>
          <p:spPr bwMode="auto">
            <a:xfrm>
              <a:off x="3916" y="3043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223.1.3.27</a:t>
              </a:r>
              <a:endParaRPr lang="en-US" sz="1800">
                <a:latin typeface="Comic Sans MS" pitchFamily="66" charset="0"/>
              </a:endParaRPr>
            </a:p>
          </p:txBody>
        </p:sp>
        <p:grpSp>
          <p:nvGrpSpPr>
            <p:cNvPr id="18506" name="Group 74"/>
            <p:cNvGrpSpPr>
              <a:grpSpLocks/>
            </p:cNvGrpSpPr>
            <p:nvPr/>
          </p:nvGrpSpPr>
          <p:grpSpPr bwMode="auto">
            <a:xfrm>
              <a:off x="3014" y="1991"/>
              <a:ext cx="233" cy="250"/>
              <a:chOff x="2822" y="1181"/>
              <a:chExt cx="233" cy="250"/>
            </a:xfrm>
          </p:grpSpPr>
          <p:sp>
            <p:nvSpPr>
              <p:cNvPr id="18507" name="Rectangle 75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508" name="Text Box 76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3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A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8509" name="Group 77"/>
            <p:cNvGrpSpPr>
              <a:grpSpLocks/>
            </p:cNvGrpSpPr>
            <p:nvPr/>
          </p:nvGrpSpPr>
          <p:grpSpPr bwMode="auto">
            <a:xfrm>
              <a:off x="3008" y="2771"/>
              <a:ext cx="217" cy="250"/>
              <a:chOff x="2822" y="1181"/>
              <a:chExt cx="217" cy="250"/>
            </a:xfrm>
          </p:grpSpPr>
          <p:sp>
            <p:nvSpPr>
              <p:cNvPr id="18510" name="Rectangle 78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511" name="Text Box 79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B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8512" name="Group 80"/>
            <p:cNvGrpSpPr>
              <a:grpSpLocks/>
            </p:cNvGrpSpPr>
            <p:nvPr/>
          </p:nvGrpSpPr>
          <p:grpSpPr bwMode="auto">
            <a:xfrm>
              <a:off x="5282" y="2999"/>
              <a:ext cx="216" cy="250"/>
              <a:chOff x="2822" y="1181"/>
              <a:chExt cx="216" cy="250"/>
            </a:xfrm>
          </p:grpSpPr>
          <p:sp>
            <p:nvSpPr>
              <p:cNvPr id="18513" name="Rectangle 81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8514" name="Text Box 82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E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</p:grpSp>
      <p:sp>
        <p:nvSpPr>
          <p:cNvPr id="18515" name="Rectangle 83"/>
          <p:cNvSpPr>
            <a:spLocks noChangeArrowheads="1"/>
          </p:cNvSpPr>
          <p:nvPr/>
        </p:nvSpPr>
        <p:spPr bwMode="auto">
          <a:xfrm>
            <a:off x="5138738" y="1149350"/>
            <a:ext cx="3319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chemeClr val="accent2"/>
                </a:solidFill>
              </a:rPr>
              <a:t>forwarding table in A</a:t>
            </a:r>
            <a:endParaRPr lang="en-US" sz="2800"/>
          </a:p>
        </p:txBody>
      </p:sp>
      <p:pic>
        <p:nvPicPr>
          <p:cNvPr id="84" name="Picture 83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209550"/>
            <a:ext cx="8105775" cy="1143000"/>
          </a:xfrm>
        </p:spPr>
        <p:txBody>
          <a:bodyPr>
            <a:normAutofit/>
          </a:bodyPr>
          <a:lstStyle/>
          <a:p>
            <a:r>
              <a:rPr lang="en-US" sz="3600"/>
              <a:t>Getting a datagram from source to dest.</a:t>
            </a:r>
            <a:endParaRPr lang="en-US"/>
          </a:p>
        </p:txBody>
      </p:sp>
      <p:sp>
        <p:nvSpPr>
          <p:cNvPr id="19459" name="Freeform 3"/>
          <p:cNvSpPr>
            <a:spLocks/>
          </p:cNvSpPr>
          <p:nvPr/>
        </p:nvSpPr>
        <p:spPr bwMode="auto">
          <a:xfrm>
            <a:off x="6848475" y="2905125"/>
            <a:ext cx="238125" cy="1476375"/>
          </a:xfrm>
          <a:custGeom>
            <a:avLst/>
            <a:gdLst/>
            <a:ahLst/>
            <a:cxnLst>
              <a:cxn ang="0">
                <a:pos x="126" y="0"/>
              </a:cxn>
              <a:cxn ang="0">
                <a:pos x="0" y="720"/>
              </a:cxn>
            </a:cxnLst>
            <a:rect l="0" t="0" r="r" b="b"/>
            <a:pathLst>
              <a:path w="150" h="720">
                <a:moveTo>
                  <a:pt x="126" y="0"/>
                </a:moveTo>
                <a:cubicBezTo>
                  <a:pt x="150" y="210"/>
                  <a:pt x="138" y="450"/>
                  <a:pt x="0" y="720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23850" y="2286000"/>
            <a:ext cx="41529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900">
                <a:solidFill>
                  <a:schemeClr val="accent2"/>
                </a:solidFill>
              </a:rPr>
              <a:t>Arriving at 223.1.4, destined for 223.1.2.2</a:t>
            </a:r>
            <a:endParaRPr lang="en-US" sz="19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900"/>
              <a:t>look up network address of E in router’s forwarding table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900"/>
              <a:t>E on </a:t>
            </a:r>
            <a:r>
              <a:rPr lang="en-US" sz="1900" i="1"/>
              <a:t>same </a:t>
            </a:r>
            <a:r>
              <a:rPr lang="en-US" sz="1900"/>
              <a:t>network as router’s interface 223.1.2.9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900"/>
              <a:t>router, E directly attached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900"/>
              <a:t>link layer sends datagram to 223.1.2.2 inside link-layer frame via interface 223.1.2.9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900"/>
              <a:t>datagram arrives at 223.1.2.2</a:t>
            </a:r>
            <a:r>
              <a:rPr lang="en-US" sz="1900">
                <a:solidFill>
                  <a:srgbClr val="FF0000"/>
                </a:solidFill>
              </a:rPr>
              <a:t>!!!</a:t>
            </a:r>
            <a:r>
              <a:rPr lang="en-US" sz="1900"/>
              <a:t> (hooray!)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61975" y="1504950"/>
            <a:ext cx="3590925" cy="504825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85775" y="1571625"/>
            <a:ext cx="3590925" cy="5048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79425" y="1489075"/>
            <a:ext cx="796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misc</a:t>
            </a:r>
          </a:p>
          <a:p>
            <a:pPr algn="ctr" eaLnBrk="0" hangingPunct="0"/>
            <a:r>
              <a:rPr lang="en-US" sz="1800">
                <a:latin typeface="Comic Sans MS" pitchFamily="66" charset="0"/>
              </a:rPr>
              <a:t>fields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247775" y="158115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216025" y="1651000"/>
            <a:ext cx="1084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223.1.1.1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198688" y="1651000"/>
            <a:ext cx="1157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223.1.2.2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2238375" y="158115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3286125" y="15716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348038" y="1641475"/>
            <a:ext cx="661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data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714875" y="1535113"/>
            <a:ext cx="410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 Dest. Net  router  Nhops  interface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4752975" y="1935163"/>
            <a:ext cx="3989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223.1.1         -          1       </a:t>
            </a:r>
            <a:r>
              <a:rPr lang="en-US" sz="1600">
                <a:latin typeface="Arial" charset="0"/>
              </a:rPr>
              <a:t>223.1.1.4</a:t>
            </a:r>
            <a:r>
              <a:rPr lang="en-US" sz="2000">
                <a:latin typeface="Arial" charset="0"/>
              </a:rPr>
              <a:t> 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4162425" y="2230438"/>
            <a:ext cx="4519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  <a:latin typeface="Arial" charset="0"/>
              </a:rPr>
              <a:t>223.1.2.0/24         -          1       </a:t>
            </a:r>
            <a:r>
              <a:rPr lang="en-US" sz="1600">
                <a:solidFill>
                  <a:srgbClr val="FF0000"/>
                </a:solidFill>
                <a:latin typeface="Arial" charset="0"/>
              </a:rPr>
              <a:t>223.1.2.9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4772025" y="2563813"/>
            <a:ext cx="403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223.1.3         -          1       </a:t>
            </a:r>
            <a:r>
              <a:rPr lang="en-US" sz="1600">
                <a:latin typeface="Arial" charset="0"/>
              </a:rPr>
              <a:t>223.1.3.27</a:t>
            </a: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V="1">
            <a:off x="4806950" y="1914525"/>
            <a:ext cx="33909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5959475" y="1676400"/>
            <a:ext cx="0" cy="11811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6816725" y="1724025"/>
            <a:ext cx="0" cy="11811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4724400" y="1249363"/>
            <a:ext cx="463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    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7645400" y="1695450"/>
            <a:ext cx="0" cy="11811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19479" name="Group 23"/>
          <p:cNvGrpSpPr>
            <a:grpSpLocks/>
          </p:cNvGrpSpPr>
          <p:nvPr/>
        </p:nvGrpSpPr>
        <p:grpSpPr bwMode="auto">
          <a:xfrm>
            <a:off x="4606925" y="3094038"/>
            <a:ext cx="4422775" cy="3154362"/>
            <a:chOff x="2902" y="1949"/>
            <a:chExt cx="2786" cy="1987"/>
          </a:xfrm>
        </p:grpSpPr>
        <p:sp>
          <p:nvSpPr>
            <p:cNvPr id="19480" name="Freeform 24"/>
            <p:cNvSpPr>
              <a:spLocks/>
            </p:cNvSpPr>
            <p:nvPr/>
          </p:nvSpPr>
          <p:spPr bwMode="auto">
            <a:xfrm>
              <a:off x="2902" y="1949"/>
              <a:ext cx="1223" cy="1291"/>
            </a:xfrm>
            <a:custGeom>
              <a:avLst/>
              <a:gdLst/>
              <a:ahLst/>
              <a:cxnLst>
                <a:cxn ang="0">
                  <a:pos x="1201" y="756"/>
                </a:cxn>
                <a:cxn ang="0">
                  <a:pos x="702" y="670"/>
                </a:cxn>
                <a:cxn ang="0">
                  <a:pos x="608" y="103"/>
                </a:cxn>
                <a:cxn ang="0">
                  <a:pos x="335" y="52"/>
                </a:cxn>
                <a:cxn ang="0">
                  <a:pos x="65" y="82"/>
                </a:cxn>
                <a:cxn ang="0">
                  <a:pos x="41" y="544"/>
                </a:cxn>
                <a:cxn ang="0">
                  <a:pos x="38" y="751"/>
                </a:cxn>
                <a:cxn ang="0">
                  <a:pos x="23" y="940"/>
                </a:cxn>
                <a:cxn ang="0">
                  <a:pos x="17" y="1114"/>
                </a:cxn>
                <a:cxn ang="0">
                  <a:pos x="128" y="1219"/>
                </a:cxn>
                <a:cxn ang="0">
                  <a:pos x="602" y="1243"/>
                </a:cxn>
                <a:cxn ang="0">
                  <a:pos x="686" y="930"/>
                </a:cxn>
                <a:cxn ang="0">
                  <a:pos x="1177" y="916"/>
                </a:cxn>
                <a:cxn ang="0">
                  <a:pos x="1201" y="756"/>
                </a:cxn>
              </a:cxnLst>
              <a:rect l="0" t="0" r="r" b="b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481" name="Freeform 25"/>
            <p:cNvSpPr>
              <a:spLocks/>
            </p:cNvSpPr>
            <p:nvPr/>
          </p:nvSpPr>
          <p:spPr bwMode="auto">
            <a:xfrm>
              <a:off x="4487" y="2130"/>
              <a:ext cx="1201" cy="1234"/>
            </a:xfrm>
            <a:custGeom>
              <a:avLst/>
              <a:gdLst/>
              <a:ahLst/>
              <a:cxnLst>
                <a:cxn ang="0">
                  <a:pos x="25" y="709"/>
                </a:cxn>
                <a:cxn ang="0">
                  <a:pos x="526" y="780"/>
                </a:cxn>
                <a:cxn ang="0">
                  <a:pos x="613" y="1134"/>
                </a:cxn>
                <a:cxn ang="0">
                  <a:pos x="946" y="1230"/>
                </a:cxn>
                <a:cxn ang="0">
                  <a:pos x="1171" y="1107"/>
                </a:cxn>
                <a:cxn ang="0">
                  <a:pos x="1126" y="894"/>
                </a:cxn>
                <a:cxn ang="0">
                  <a:pos x="1114" y="693"/>
                </a:cxn>
                <a:cxn ang="0">
                  <a:pos x="1099" y="423"/>
                </a:cxn>
                <a:cxn ang="0">
                  <a:pos x="1141" y="216"/>
                </a:cxn>
                <a:cxn ang="0">
                  <a:pos x="1102" y="33"/>
                </a:cxn>
                <a:cxn ang="0">
                  <a:pos x="646" y="81"/>
                </a:cxn>
                <a:cxn ang="0">
                  <a:pos x="535" y="519"/>
                </a:cxn>
                <a:cxn ang="0">
                  <a:pos x="44" y="548"/>
                </a:cxn>
                <a:cxn ang="0">
                  <a:pos x="25" y="709"/>
                </a:cxn>
              </a:cxnLst>
              <a:rect l="0" t="0" r="r" b="b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482" name="Freeform 26"/>
            <p:cNvSpPr>
              <a:spLocks/>
            </p:cNvSpPr>
            <p:nvPr/>
          </p:nvSpPr>
          <p:spPr bwMode="auto">
            <a:xfrm>
              <a:off x="3663" y="2997"/>
              <a:ext cx="1295" cy="939"/>
            </a:xfrm>
            <a:custGeom>
              <a:avLst/>
              <a:gdLst/>
              <a:ahLst/>
              <a:cxnLst>
                <a:cxn ang="0">
                  <a:pos x="600" y="30"/>
                </a:cxn>
                <a:cxn ang="0">
                  <a:pos x="525" y="393"/>
                </a:cxn>
                <a:cxn ang="0">
                  <a:pos x="81" y="471"/>
                </a:cxn>
                <a:cxn ang="0">
                  <a:pos x="39" y="855"/>
                </a:cxn>
                <a:cxn ang="0">
                  <a:pos x="207" y="927"/>
                </a:cxn>
                <a:cxn ang="0">
                  <a:pos x="429" y="927"/>
                </a:cxn>
                <a:cxn ang="0">
                  <a:pos x="705" y="891"/>
                </a:cxn>
                <a:cxn ang="0">
                  <a:pos x="1227" y="849"/>
                </a:cxn>
                <a:cxn ang="0">
                  <a:pos x="1113" y="459"/>
                </a:cxn>
                <a:cxn ang="0">
                  <a:pos x="777" y="363"/>
                </a:cxn>
                <a:cxn ang="0">
                  <a:pos x="762" y="42"/>
                </a:cxn>
                <a:cxn ang="0">
                  <a:pos x="600" y="30"/>
                </a:cxn>
              </a:cxnLst>
              <a:rect l="0" t="0" r="r" b="b"/>
              <a:pathLst>
                <a:path w="1295" h="939">
                  <a:moveTo>
                    <a:pt x="600" y="30"/>
                  </a:moveTo>
                  <a:cubicBezTo>
                    <a:pt x="486" y="60"/>
                    <a:pt x="610" y="247"/>
                    <a:pt x="525" y="393"/>
                  </a:cubicBezTo>
                  <a:cubicBezTo>
                    <a:pt x="439" y="467"/>
                    <a:pt x="162" y="394"/>
                    <a:pt x="81" y="471"/>
                  </a:cubicBezTo>
                  <a:cubicBezTo>
                    <a:pt x="0" y="548"/>
                    <a:pt x="18" y="779"/>
                    <a:pt x="39" y="855"/>
                  </a:cubicBezTo>
                  <a:cubicBezTo>
                    <a:pt x="60" y="931"/>
                    <a:pt x="142" y="915"/>
                    <a:pt x="207" y="927"/>
                  </a:cubicBezTo>
                  <a:cubicBezTo>
                    <a:pt x="272" y="939"/>
                    <a:pt x="346" y="933"/>
                    <a:pt x="429" y="927"/>
                  </a:cubicBezTo>
                  <a:cubicBezTo>
                    <a:pt x="512" y="921"/>
                    <a:pt x="572" y="904"/>
                    <a:pt x="705" y="891"/>
                  </a:cubicBezTo>
                  <a:cubicBezTo>
                    <a:pt x="838" y="878"/>
                    <a:pt x="1159" y="921"/>
                    <a:pt x="1227" y="849"/>
                  </a:cubicBezTo>
                  <a:cubicBezTo>
                    <a:pt x="1295" y="777"/>
                    <a:pt x="1188" y="540"/>
                    <a:pt x="1113" y="459"/>
                  </a:cubicBezTo>
                  <a:cubicBezTo>
                    <a:pt x="1038" y="378"/>
                    <a:pt x="835" y="432"/>
                    <a:pt x="777" y="363"/>
                  </a:cubicBezTo>
                  <a:cubicBezTo>
                    <a:pt x="719" y="294"/>
                    <a:pt x="791" y="97"/>
                    <a:pt x="762" y="42"/>
                  </a:cubicBezTo>
                  <a:cubicBezTo>
                    <a:pt x="708" y="15"/>
                    <a:pt x="714" y="0"/>
                    <a:pt x="600" y="30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9483" name="Object 27"/>
            <p:cNvGraphicFramePr>
              <a:graphicFrameLocks noChangeAspect="1"/>
            </p:cNvGraphicFramePr>
            <p:nvPr/>
          </p:nvGraphicFramePr>
          <p:xfrm>
            <a:off x="2951" y="2015"/>
            <a:ext cx="368" cy="292"/>
          </p:xfrm>
          <a:graphic>
            <a:graphicData uri="http://schemas.openxmlformats.org/presentationml/2006/ole">
              <p:oleObj spid="_x0000_s19483" name="Clip" r:id="rId3" imgW="1305000" imgH="1085760" progId="">
                <p:embed/>
              </p:oleObj>
            </a:graphicData>
          </a:graphic>
        </p:graphicFrame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>
              <a:off x="3304" y="2250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485" name="Line 29"/>
            <p:cNvSpPr>
              <a:spLocks noChangeShapeType="1"/>
            </p:cNvSpPr>
            <p:nvPr/>
          </p:nvSpPr>
          <p:spPr bwMode="auto">
            <a:xfrm flipH="1">
              <a:off x="3487" y="2241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flipV="1">
              <a:off x="3304" y="2656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>
              <a:off x="3310" y="3051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9488" name="Object 32"/>
            <p:cNvGraphicFramePr>
              <a:graphicFrameLocks noChangeAspect="1"/>
            </p:cNvGraphicFramePr>
            <p:nvPr/>
          </p:nvGraphicFramePr>
          <p:xfrm>
            <a:off x="2951" y="2435"/>
            <a:ext cx="368" cy="292"/>
          </p:xfrm>
          <a:graphic>
            <a:graphicData uri="http://schemas.openxmlformats.org/presentationml/2006/ole">
              <p:oleObj spid="_x0000_s19488" name="Clip" r:id="rId4" imgW="1305000" imgH="1085760" progId="">
                <p:embed/>
              </p:oleObj>
            </a:graphicData>
          </a:graphic>
        </p:graphicFrame>
        <p:graphicFrame>
          <p:nvGraphicFramePr>
            <p:cNvPr id="19489" name="Object 33"/>
            <p:cNvGraphicFramePr>
              <a:graphicFrameLocks noChangeAspect="1"/>
            </p:cNvGraphicFramePr>
            <p:nvPr/>
          </p:nvGraphicFramePr>
          <p:xfrm>
            <a:off x="2951" y="2819"/>
            <a:ext cx="368" cy="292"/>
          </p:xfrm>
          <a:graphic>
            <a:graphicData uri="http://schemas.openxmlformats.org/presentationml/2006/ole">
              <p:oleObj spid="_x0000_s19489" name="Clip" r:id="rId5" imgW="1305000" imgH="1085760" progId="">
                <p:embed/>
              </p:oleObj>
            </a:graphicData>
          </a:graphic>
        </p:graphicFrame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3487" y="2781"/>
              <a:ext cx="652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19491" name="Group 35"/>
            <p:cNvGrpSpPr>
              <a:grpSpLocks/>
            </p:cNvGrpSpPr>
            <p:nvPr/>
          </p:nvGrpSpPr>
          <p:grpSpPr bwMode="auto">
            <a:xfrm>
              <a:off x="4081" y="2759"/>
              <a:ext cx="448" cy="240"/>
              <a:chOff x="3600" y="219"/>
              <a:chExt cx="360" cy="175"/>
            </a:xfrm>
          </p:grpSpPr>
          <p:sp>
            <p:nvSpPr>
              <p:cNvPr id="19492" name="Oval 3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493" name="Line 3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494" name="Line 3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495" name="Rectangle 3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/>
              </a:p>
            </p:txBody>
          </p:sp>
          <p:sp>
            <p:nvSpPr>
              <p:cNvPr id="19496" name="Oval 4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19497" name="Group 4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9498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9499" name="Line 4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9500" name="Line 4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9501" name="Group 4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9502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9503" name="Line 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9504" name="Line 4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</p:grpSp>
        <p:sp>
          <p:nvSpPr>
            <p:cNvPr id="19505" name="Text Box 49"/>
            <p:cNvSpPr txBox="1">
              <a:spLocks noChangeArrowheads="1"/>
            </p:cNvSpPr>
            <p:nvPr/>
          </p:nvSpPr>
          <p:spPr bwMode="auto">
            <a:xfrm>
              <a:off x="3278" y="204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06" name="Rectangle 50"/>
            <p:cNvSpPr>
              <a:spLocks noChangeArrowheads="1"/>
            </p:cNvSpPr>
            <p:nvPr/>
          </p:nvSpPr>
          <p:spPr bwMode="auto">
            <a:xfrm>
              <a:off x="3333" y="2499"/>
              <a:ext cx="195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07" name="Text Box 51"/>
            <p:cNvSpPr txBox="1">
              <a:spLocks noChangeArrowheads="1"/>
            </p:cNvSpPr>
            <p:nvPr/>
          </p:nvSpPr>
          <p:spPr bwMode="auto">
            <a:xfrm>
              <a:off x="3327" y="24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08" name="Text Box 52"/>
            <p:cNvSpPr txBox="1">
              <a:spLocks noChangeArrowheads="1"/>
            </p:cNvSpPr>
            <p:nvPr/>
          </p:nvSpPr>
          <p:spPr bwMode="auto">
            <a:xfrm>
              <a:off x="3206" y="304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223.1.1.3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09" name="Text Box 53"/>
            <p:cNvSpPr txBox="1">
              <a:spLocks noChangeArrowheads="1"/>
            </p:cNvSpPr>
            <p:nvPr/>
          </p:nvSpPr>
          <p:spPr bwMode="auto">
            <a:xfrm>
              <a:off x="3704" y="2618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223.1.1.4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10" name="Line 54"/>
            <p:cNvSpPr>
              <a:spLocks noChangeShapeType="1"/>
            </p:cNvSpPr>
            <p:nvPr/>
          </p:nvSpPr>
          <p:spPr bwMode="auto">
            <a:xfrm>
              <a:off x="4462" y="2787"/>
              <a:ext cx="64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11" name="Text Box 55"/>
            <p:cNvSpPr txBox="1">
              <a:spLocks noChangeArrowheads="1"/>
            </p:cNvSpPr>
            <p:nvPr/>
          </p:nvSpPr>
          <p:spPr bwMode="auto">
            <a:xfrm>
              <a:off x="4382" y="2612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223.1.2.9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12" name="Line 56"/>
            <p:cNvSpPr>
              <a:spLocks noChangeShapeType="1"/>
            </p:cNvSpPr>
            <p:nvPr/>
          </p:nvSpPr>
          <p:spPr bwMode="auto">
            <a:xfrm flipH="1">
              <a:off x="5107" y="2349"/>
              <a:ext cx="0" cy="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9513" name="Object 57"/>
            <p:cNvGraphicFramePr>
              <a:graphicFrameLocks noChangeAspect="1"/>
            </p:cNvGraphicFramePr>
            <p:nvPr/>
          </p:nvGraphicFramePr>
          <p:xfrm>
            <a:off x="5219" y="2165"/>
            <a:ext cx="368" cy="292"/>
          </p:xfrm>
          <a:graphic>
            <a:graphicData uri="http://schemas.openxmlformats.org/presentationml/2006/ole">
              <p:oleObj spid="_x0000_s19513" name="Clip" r:id="rId6" imgW="1305000" imgH="1085760" progId="">
                <p:embed/>
              </p:oleObj>
            </a:graphicData>
          </a:graphic>
        </p:graphicFrame>
        <p:sp>
          <p:nvSpPr>
            <p:cNvPr id="19514" name="Line 58"/>
            <p:cNvSpPr>
              <a:spLocks noChangeShapeType="1"/>
            </p:cNvSpPr>
            <p:nvPr/>
          </p:nvSpPr>
          <p:spPr bwMode="auto">
            <a:xfrm>
              <a:off x="5107" y="2352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9515" name="Object 59"/>
            <p:cNvGraphicFramePr>
              <a:graphicFrameLocks noChangeAspect="1"/>
            </p:cNvGraphicFramePr>
            <p:nvPr/>
          </p:nvGraphicFramePr>
          <p:xfrm>
            <a:off x="5222" y="3035"/>
            <a:ext cx="368" cy="292"/>
          </p:xfrm>
          <a:graphic>
            <a:graphicData uri="http://schemas.openxmlformats.org/presentationml/2006/ole">
              <p:oleObj spid="_x0000_s19515" name="Clip" r:id="rId7" imgW="1305000" imgH="1085760" progId="">
                <p:embed/>
              </p:oleObj>
            </a:graphicData>
          </a:graphic>
        </p:graphicFrame>
        <p:sp>
          <p:nvSpPr>
            <p:cNvPr id="19516" name="Line 60"/>
            <p:cNvSpPr>
              <a:spLocks noChangeShapeType="1"/>
            </p:cNvSpPr>
            <p:nvPr/>
          </p:nvSpPr>
          <p:spPr bwMode="auto">
            <a:xfrm>
              <a:off x="5107" y="3153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17" name="Rectangle 61"/>
            <p:cNvSpPr>
              <a:spLocks noChangeArrowheads="1"/>
            </p:cNvSpPr>
            <p:nvPr/>
          </p:nvSpPr>
          <p:spPr bwMode="auto">
            <a:xfrm>
              <a:off x="5073" y="2986"/>
              <a:ext cx="108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18" name="Text Box 62"/>
            <p:cNvSpPr txBox="1">
              <a:spLocks noChangeArrowheads="1"/>
            </p:cNvSpPr>
            <p:nvPr/>
          </p:nvSpPr>
          <p:spPr bwMode="auto">
            <a:xfrm>
              <a:off x="4704" y="2915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19" name="Rectangle 63"/>
            <p:cNvSpPr>
              <a:spLocks noChangeArrowheads="1"/>
            </p:cNvSpPr>
            <p:nvPr/>
          </p:nvSpPr>
          <p:spPr bwMode="auto">
            <a:xfrm>
              <a:off x="5082" y="2382"/>
              <a:ext cx="156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20" name="Text Box 64"/>
            <p:cNvSpPr txBox="1">
              <a:spLocks noChangeArrowheads="1"/>
            </p:cNvSpPr>
            <p:nvPr/>
          </p:nvSpPr>
          <p:spPr bwMode="auto">
            <a:xfrm>
              <a:off x="4584" y="2321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223.1.2.1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21" name="Line 65"/>
            <p:cNvSpPr>
              <a:spLocks noChangeShapeType="1"/>
            </p:cNvSpPr>
            <p:nvPr/>
          </p:nvSpPr>
          <p:spPr bwMode="auto">
            <a:xfrm flipH="1">
              <a:off x="4312" y="3000"/>
              <a:ext cx="0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22" name="Line 66"/>
            <p:cNvSpPr>
              <a:spLocks noChangeShapeType="1"/>
            </p:cNvSpPr>
            <p:nvPr/>
          </p:nvSpPr>
          <p:spPr bwMode="auto">
            <a:xfrm flipH="1">
              <a:off x="3898" y="3453"/>
              <a:ext cx="7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23" name="Line 67"/>
            <p:cNvSpPr>
              <a:spLocks noChangeShapeType="1"/>
            </p:cNvSpPr>
            <p:nvPr/>
          </p:nvSpPr>
          <p:spPr bwMode="auto">
            <a:xfrm flipH="1" flipV="1">
              <a:off x="3896" y="3448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24" name="Line 68"/>
            <p:cNvSpPr>
              <a:spLocks noChangeShapeType="1"/>
            </p:cNvSpPr>
            <p:nvPr/>
          </p:nvSpPr>
          <p:spPr bwMode="auto">
            <a:xfrm flipH="1" flipV="1">
              <a:off x="4637" y="3451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19525" name="Object 69"/>
            <p:cNvGraphicFramePr>
              <a:graphicFrameLocks noChangeAspect="1"/>
            </p:cNvGraphicFramePr>
            <p:nvPr/>
          </p:nvGraphicFramePr>
          <p:xfrm>
            <a:off x="4502" y="3551"/>
            <a:ext cx="368" cy="292"/>
          </p:xfrm>
          <a:graphic>
            <a:graphicData uri="http://schemas.openxmlformats.org/presentationml/2006/ole">
              <p:oleObj spid="_x0000_s19525" name="Clip" r:id="rId8" imgW="1305000" imgH="1085760" progId="">
                <p:embed/>
              </p:oleObj>
            </a:graphicData>
          </a:graphic>
        </p:graphicFrame>
        <p:graphicFrame>
          <p:nvGraphicFramePr>
            <p:cNvPr id="19526" name="Object 70"/>
            <p:cNvGraphicFramePr>
              <a:graphicFrameLocks noChangeAspect="1"/>
            </p:cNvGraphicFramePr>
            <p:nvPr/>
          </p:nvGraphicFramePr>
          <p:xfrm>
            <a:off x="3710" y="3560"/>
            <a:ext cx="368" cy="292"/>
          </p:xfrm>
          <a:graphic>
            <a:graphicData uri="http://schemas.openxmlformats.org/presentationml/2006/ole">
              <p:oleObj spid="_x0000_s19526" name="Clip" r:id="rId9" imgW="1305000" imgH="1085760" progId="">
                <p:embed/>
              </p:oleObj>
            </a:graphicData>
          </a:graphic>
        </p:graphicFrame>
        <p:sp>
          <p:nvSpPr>
            <p:cNvPr id="19527" name="Text Box 71"/>
            <p:cNvSpPr txBox="1">
              <a:spLocks noChangeArrowheads="1"/>
            </p:cNvSpPr>
            <p:nvPr/>
          </p:nvSpPr>
          <p:spPr bwMode="auto">
            <a:xfrm>
              <a:off x="4640" y="3356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28" name="Text Box 72"/>
            <p:cNvSpPr txBox="1">
              <a:spLocks noChangeArrowheads="1"/>
            </p:cNvSpPr>
            <p:nvPr/>
          </p:nvSpPr>
          <p:spPr bwMode="auto">
            <a:xfrm>
              <a:off x="3269" y="3380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223.1.3.1</a:t>
              </a:r>
              <a:endParaRPr lang="en-US" sz="1800">
                <a:latin typeface="Comic Sans MS" pitchFamily="66" charset="0"/>
              </a:endParaRPr>
            </a:p>
          </p:txBody>
        </p:sp>
        <p:sp>
          <p:nvSpPr>
            <p:cNvPr id="19529" name="Rectangle 73"/>
            <p:cNvSpPr>
              <a:spLocks noChangeArrowheads="1"/>
            </p:cNvSpPr>
            <p:nvPr/>
          </p:nvSpPr>
          <p:spPr bwMode="auto">
            <a:xfrm>
              <a:off x="4272" y="3084"/>
              <a:ext cx="81" cy="114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530" name="Text Box 74"/>
            <p:cNvSpPr txBox="1">
              <a:spLocks noChangeArrowheads="1"/>
            </p:cNvSpPr>
            <p:nvPr/>
          </p:nvSpPr>
          <p:spPr bwMode="auto">
            <a:xfrm>
              <a:off x="3916" y="3043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latin typeface="Arial" charset="0"/>
                </a:rPr>
                <a:t>223.1.3.27</a:t>
              </a:r>
              <a:endParaRPr lang="en-US" sz="1800">
                <a:latin typeface="Comic Sans MS" pitchFamily="66" charset="0"/>
              </a:endParaRPr>
            </a:p>
          </p:txBody>
        </p:sp>
        <p:grpSp>
          <p:nvGrpSpPr>
            <p:cNvPr id="19531" name="Group 75"/>
            <p:cNvGrpSpPr>
              <a:grpSpLocks/>
            </p:cNvGrpSpPr>
            <p:nvPr/>
          </p:nvGrpSpPr>
          <p:grpSpPr bwMode="auto">
            <a:xfrm>
              <a:off x="3014" y="1991"/>
              <a:ext cx="233" cy="250"/>
              <a:chOff x="2822" y="1181"/>
              <a:chExt cx="233" cy="250"/>
            </a:xfrm>
          </p:grpSpPr>
          <p:sp>
            <p:nvSpPr>
              <p:cNvPr id="19532" name="Rectangle 76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533" name="Text Box 77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3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A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9534" name="Group 78"/>
            <p:cNvGrpSpPr>
              <a:grpSpLocks/>
            </p:cNvGrpSpPr>
            <p:nvPr/>
          </p:nvGrpSpPr>
          <p:grpSpPr bwMode="auto">
            <a:xfrm>
              <a:off x="3008" y="2771"/>
              <a:ext cx="217" cy="250"/>
              <a:chOff x="2822" y="1181"/>
              <a:chExt cx="217" cy="250"/>
            </a:xfrm>
          </p:grpSpPr>
          <p:sp>
            <p:nvSpPr>
              <p:cNvPr id="19535" name="Rectangle 79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536" name="Text Box 80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B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19537" name="Group 81"/>
            <p:cNvGrpSpPr>
              <a:grpSpLocks/>
            </p:cNvGrpSpPr>
            <p:nvPr/>
          </p:nvGrpSpPr>
          <p:grpSpPr bwMode="auto">
            <a:xfrm>
              <a:off x="5282" y="2999"/>
              <a:ext cx="216" cy="250"/>
              <a:chOff x="2822" y="1181"/>
              <a:chExt cx="216" cy="250"/>
            </a:xfrm>
          </p:grpSpPr>
          <p:sp>
            <p:nvSpPr>
              <p:cNvPr id="19538" name="Rectangle 82"/>
              <p:cNvSpPr>
                <a:spLocks noChangeArrowheads="1"/>
              </p:cNvSpPr>
              <p:nvPr/>
            </p:nvSpPr>
            <p:spPr bwMode="auto">
              <a:xfrm>
                <a:off x="2886" y="1230"/>
                <a:ext cx="11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9539" name="Text Box 83"/>
              <p:cNvSpPr txBox="1">
                <a:spLocks noChangeArrowheads="1"/>
              </p:cNvSpPr>
              <p:nvPr/>
            </p:nvSpPr>
            <p:spPr bwMode="auto">
              <a:xfrm>
                <a:off x="2822" y="1181"/>
                <a:ext cx="2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E</a:t>
                </a:r>
                <a:endParaRPr lang="en-US" sz="180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</p:grpSp>
      <p:sp>
        <p:nvSpPr>
          <p:cNvPr id="19540" name="Rectangle 84"/>
          <p:cNvSpPr>
            <a:spLocks noChangeArrowheads="1"/>
          </p:cNvSpPr>
          <p:nvPr/>
        </p:nvSpPr>
        <p:spPr bwMode="auto">
          <a:xfrm>
            <a:off x="4881563" y="1160463"/>
            <a:ext cx="3954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>
                <a:solidFill>
                  <a:schemeClr val="accent2"/>
                </a:solidFill>
              </a:rPr>
              <a:t>forwarding table in router</a:t>
            </a:r>
            <a:endParaRPr lang="en-US" sz="2800"/>
          </a:p>
        </p:txBody>
      </p:sp>
      <p:pic>
        <p:nvPicPr>
          <p:cNvPr id="85" name="Picture 84" descr="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on forwarding tables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33400" y="1676400"/>
            <a:ext cx="82677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Forwarding tables in routers are central</a:t>
            </a:r>
          </a:p>
          <a:p>
            <a:pPr marL="342900" indent="-342900">
              <a:spcBef>
                <a:spcPct val="20000"/>
              </a:spcBef>
            </a:pPr>
            <a:endParaRPr lang="en-US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How are forwarding tables configured and maintained for large networks with multiple paths?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These tables must allow </a:t>
            </a:r>
            <a:r>
              <a:rPr lang="en-US" sz="2800">
                <a:solidFill>
                  <a:srgbClr val="FF0000"/>
                </a:solidFill>
              </a:rPr>
              <a:t>good</a:t>
            </a:r>
            <a:r>
              <a:rPr lang="en-US" sz="2800"/>
              <a:t> paths</a:t>
            </a:r>
          </a:p>
          <a:p>
            <a:pPr marL="742950" lvl="1" indent="-285750">
              <a:spcBef>
                <a:spcPct val="20000"/>
              </a:spcBef>
            </a:pPr>
            <a:endParaRPr lang="en-US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As it turns out, routing algorithms have the role of configuring and maintaining these tables.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20700" y="0"/>
            <a:ext cx="7772400" cy="781050"/>
          </a:xfrm>
        </p:spPr>
        <p:txBody>
          <a:bodyPr/>
          <a:lstStyle/>
          <a:p>
            <a:r>
              <a:rPr lang="en-US" sz="4000"/>
              <a:t>IP datagram format</a:t>
            </a:r>
            <a:endParaRPr lang="en-US"/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495300" y="863600"/>
            <a:ext cx="8648700" cy="5426075"/>
            <a:chOff x="153" y="629"/>
            <a:chExt cx="5448" cy="3418"/>
          </a:xfrm>
        </p:grpSpPr>
        <p:sp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1825" y="953"/>
              <a:ext cx="2489" cy="303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1765" y="102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1730" y="1061"/>
              <a:ext cx="3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ver</a:t>
              </a:r>
              <a:endParaRPr lang="en-US"/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3300" y="1100"/>
              <a:ext cx="5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length</a:t>
              </a:r>
              <a:endParaRPr lang="en-US" sz="1800"/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>
              <a:off x="1773" y="134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 flipV="1">
              <a:off x="2995" y="1026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2678" y="695"/>
              <a:ext cx="5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32 bits</a:t>
              </a:r>
              <a:endParaRPr lang="en-US"/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>
              <a:off x="3337" y="847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rot="10800000">
              <a:off x="1757" y="854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2382" y="2881"/>
              <a:ext cx="1370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latin typeface="Comic Sans MS" pitchFamily="66" charset="0"/>
                </a:rPr>
                <a:t>data </a:t>
              </a:r>
            </a:p>
            <a:p>
              <a:pPr algn="ctr" eaLnBrk="0" hangingPunct="0"/>
              <a:r>
                <a:rPr lang="en-US" sz="2000">
                  <a:latin typeface="Comic Sans MS" pitchFamily="66" charset="0"/>
                </a:rPr>
                <a:t>(variable length,</a:t>
              </a:r>
            </a:p>
            <a:p>
              <a:pPr algn="ctr" eaLnBrk="0" hangingPunct="0"/>
              <a:r>
                <a:rPr lang="en-US" sz="2000">
                  <a:latin typeface="Comic Sans MS" pitchFamily="66" charset="0"/>
                </a:rPr>
                <a:t>typically a TCP </a:t>
              </a:r>
            </a:p>
            <a:p>
              <a:pPr algn="ctr" eaLnBrk="0" hangingPunct="0"/>
              <a:r>
                <a:rPr lang="en-US" sz="2000">
                  <a:latin typeface="Comic Sans MS" pitchFamily="66" charset="0"/>
                </a:rPr>
                <a:t>or UDP segment)</a:t>
              </a:r>
              <a:endParaRPr lang="en-US"/>
            </a:p>
          </p:txBody>
        </p:sp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1714" y="1405"/>
              <a:ext cx="1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16-bit identifier</a:t>
              </a:r>
              <a:endParaRPr lang="en-US" sz="2000"/>
            </a:p>
          </p:txBody>
        </p:sp>
        <p:sp>
          <p:nvSpPr>
            <p:cNvPr id="21519" name="Line 15"/>
            <p:cNvSpPr>
              <a:spLocks noChangeShapeType="1"/>
            </p:cNvSpPr>
            <p:nvPr/>
          </p:nvSpPr>
          <p:spPr bwMode="auto">
            <a:xfrm flipV="1">
              <a:off x="1769" y="229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 flipV="1">
              <a:off x="1769" y="259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>
              <a:off x="3249" y="1637"/>
              <a:ext cx="8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Internet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 checksum</a:t>
              </a:r>
              <a:endParaRPr lang="en-US" sz="1800"/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1766" y="1619"/>
              <a:ext cx="60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time to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live</a:t>
              </a:r>
              <a:endParaRPr lang="en-US" sz="1800"/>
            </a:p>
          </p:txBody>
        </p:sp>
        <p:sp>
          <p:nvSpPr>
            <p:cNvPr id="21523" name="Text Box 19"/>
            <p:cNvSpPr txBox="1">
              <a:spLocks noChangeArrowheads="1"/>
            </p:cNvSpPr>
            <p:nvPr/>
          </p:nvSpPr>
          <p:spPr bwMode="auto">
            <a:xfrm>
              <a:off x="2095" y="2047"/>
              <a:ext cx="17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32 bit source IP address</a:t>
              </a:r>
              <a:endParaRPr lang="en-US"/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187" y="629"/>
              <a:ext cx="139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800">
                  <a:latin typeface="Comic Sans MS" pitchFamily="66" charset="0"/>
                </a:rPr>
                <a:t>IP protocol version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number</a:t>
              </a:r>
              <a:endParaRPr lang="en-US" sz="1000"/>
            </a:p>
          </p:txBody>
        </p:sp>
        <p:sp>
          <p:nvSpPr>
            <p:cNvPr id="21525" name="Text Box 21"/>
            <p:cNvSpPr txBox="1">
              <a:spLocks noChangeArrowheads="1"/>
            </p:cNvSpPr>
            <p:nvPr/>
          </p:nvSpPr>
          <p:spPr bwMode="auto">
            <a:xfrm>
              <a:off x="526" y="974"/>
              <a:ext cx="104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800">
                  <a:latin typeface="Comic Sans MS" pitchFamily="66" charset="0"/>
                </a:rPr>
                <a:t>header length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 (bytes)</a:t>
              </a:r>
              <a:endParaRPr lang="en-US" sz="1000"/>
            </a:p>
          </p:txBody>
        </p:sp>
        <p:sp>
          <p:nvSpPr>
            <p:cNvPr id="21526" name="Text Box 22"/>
            <p:cNvSpPr txBox="1">
              <a:spLocks noChangeArrowheads="1"/>
            </p:cNvSpPr>
            <p:nvPr/>
          </p:nvSpPr>
          <p:spPr bwMode="auto">
            <a:xfrm>
              <a:off x="350" y="1604"/>
              <a:ext cx="1281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800">
                  <a:latin typeface="Comic Sans MS" pitchFamily="66" charset="0"/>
                </a:rPr>
                <a:t>max number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remaining hops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(decremented at 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each router)</a:t>
              </a:r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1512" y="834"/>
              <a:ext cx="333" cy="2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>
              <a:off x="1530" y="1185"/>
              <a:ext cx="570" cy="9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9" name="Text Box 25"/>
            <p:cNvSpPr txBox="1">
              <a:spLocks noChangeArrowheads="1"/>
            </p:cNvSpPr>
            <p:nvPr/>
          </p:nvSpPr>
          <p:spPr bwMode="auto">
            <a:xfrm>
              <a:off x="4452" y="1214"/>
              <a:ext cx="1149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for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fragmentation/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reassembly</a:t>
              </a:r>
            </a:p>
          </p:txBody>
        </p:sp>
        <p:sp>
          <p:nvSpPr>
            <p:cNvPr id="21530" name="Text Box 26"/>
            <p:cNvSpPr txBox="1">
              <a:spLocks noChangeArrowheads="1"/>
            </p:cNvSpPr>
            <p:nvPr/>
          </p:nvSpPr>
          <p:spPr bwMode="auto">
            <a:xfrm>
              <a:off x="4433" y="752"/>
              <a:ext cx="11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total datagram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length (bytes)</a:t>
              </a:r>
            </a:p>
          </p:txBody>
        </p:sp>
        <p:sp>
          <p:nvSpPr>
            <p:cNvPr id="21531" name="Text Box 27"/>
            <p:cNvSpPr txBox="1">
              <a:spLocks noChangeArrowheads="1"/>
            </p:cNvSpPr>
            <p:nvPr/>
          </p:nvSpPr>
          <p:spPr bwMode="auto">
            <a:xfrm>
              <a:off x="153" y="2408"/>
              <a:ext cx="14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800">
                  <a:latin typeface="Comic Sans MS" pitchFamily="66" charset="0"/>
                </a:rPr>
                <a:t>upper layer protocol</a:t>
              </a:r>
            </a:p>
            <a:p>
              <a:pPr algn="r" eaLnBrk="0" hangingPunct="0"/>
              <a:r>
                <a:rPr lang="en-US" sz="1800">
                  <a:latin typeface="Comic Sans MS" pitchFamily="66" charset="0"/>
                </a:rPr>
                <a:t>to deliver payload to</a:t>
              </a:r>
            </a:p>
          </p:txBody>
        </p:sp>
        <p:sp>
          <p:nvSpPr>
            <p:cNvPr id="21532" name="Line 28"/>
            <p:cNvSpPr>
              <a:spLocks noChangeShapeType="1"/>
            </p:cNvSpPr>
            <p:nvPr/>
          </p:nvSpPr>
          <p:spPr bwMode="auto">
            <a:xfrm flipV="1">
              <a:off x="1602" y="1806"/>
              <a:ext cx="924" cy="70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 flipH="1">
              <a:off x="3228" y="1500"/>
              <a:ext cx="1284" cy="1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 flipH="1">
              <a:off x="4098" y="954"/>
              <a:ext cx="402" cy="25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35" name="Text Box 31"/>
            <p:cNvSpPr txBox="1">
              <a:spLocks noChangeArrowheads="1"/>
            </p:cNvSpPr>
            <p:nvPr/>
          </p:nvSpPr>
          <p:spPr bwMode="auto">
            <a:xfrm>
              <a:off x="2008" y="995"/>
              <a:ext cx="47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head.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len</a:t>
              </a:r>
              <a:endParaRPr lang="en-US"/>
            </a:p>
          </p:txBody>
        </p:sp>
        <p:sp>
          <p:nvSpPr>
            <p:cNvPr id="21536" name="Text Box 32"/>
            <p:cNvSpPr txBox="1">
              <a:spLocks noChangeArrowheads="1"/>
            </p:cNvSpPr>
            <p:nvPr/>
          </p:nvSpPr>
          <p:spPr bwMode="auto">
            <a:xfrm>
              <a:off x="2414" y="989"/>
              <a:ext cx="60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type of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service</a:t>
              </a:r>
              <a:endParaRPr lang="en-US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H="1" flipV="1">
              <a:off x="2431" y="1023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H="1" flipV="1">
              <a:off x="2044" y="1029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39" name="Text Box 35"/>
            <p:cNvSpPr txBox="1">
              <a:spLocks noChangeArrowheads="1"/>
            </p:cNvSpPr>
            <p:nvPr/>
          </p:nvSpPr>
          <p:spPr bwMode="auto">
            <a:xfrm>
              <a:off x="496" y="1322"/>
              <a:ext cx="11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800">
                  <a:latin typeface="Comic Sans MS" pitchFamily="66" charset="0"/>
                </a:rPr>
                <a:t>“type” of data </a:t>
              </a:r>
              <a:endParaRPr lang="en-US" sz="1000"/>
            </a:p>
          </p:txBody>
        </p:sp>
        <p:sp>
          <p:nvSpPr>
            <p:cNvPr id="21540" name="Line 36"/>
            <p:cNvSpPr>
              <a:spLocks noChangeShapeType="1"/>
            </p:cNvSpPr>
            <p:nvPr/>
          </p:nvSpPr>
          <p:spPr bwMode="auto">
            <a:xfrm flipV="1">
              <a:off x="1542" y="1194"/>
              <a:ext cx="966" cy="26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1" name="Line 37"/>
            <p:cNvSpPr>
              <a:spLocks noChangeShapeType="1"/>
            </p:cNvSpPr>
            <p:nvPr/>
          </p:nvSpPr>
          <p:spPr bwMode="auto">
            <a:xfrm flipH="1" flipV="1">
              <a:off x="2995" y="1350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2" name="Text Box 38"/>
            <p:cNvSpPr txBox="1">
              <a:spLocks noChangeArrowheads="1"/>
            </p:cNvSpPr>
            <p:nvPr/>
          </p:nvSpPr>
          <p:spPr bwMode="auto">
            <a:xfrm>
              <a:off x="2902" y="1399"/>
              <a:ext cx="4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flgs</a:t>
              </a:r>
              <a:endParaRPr lang="en-US" sz="2000"/>
            </a:p>
          </p:txBody>
        </p:sp>
        <p:sp>
          <p:nvSpPr>
            <p:cNvPr id="21543" name="Line 39"/>
            <p:cNvSpPr>
              <a:spLocks noChangeShapeType="1"/>
            </p:cNvSpPr>
            <p:nvPr/>
          </p:nvSpPr>
          <p:spPr bwMode="auto">
            <a:xfrm flipH="1" flipV="1">
              <a:off x="3289" y="1344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4" name="Text Box 40"/>
            <p:cNvSpPr txBox="1">
              <a:spLocks noChangeArrowheads="1"/>
            </p:cNvSpPr>
            <p:nvPr/>
          </p:nvSpPr>
          <p:spPr bwMode="auto">
            <a:xfrm>
              <a:off x="3316" y="1315"/>
              <a:ext cx="9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fragment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 offset</a:t>
              </a:r>
              <a:endParaRPr lang="en-US" sz="2000"/>
            </a:p>
          </p:txBody>
        </p:sp>
        <p:sp>
          <p:nvSpPr>
            <p:cNvPr id="21545" name="Line 41"/>
            <p:cNvSpPr>
              <a:spLocks noChangeShapeType="1"/>
            </p:cNvSpPr>
            <p:nvPr/>
          </p:nvSpPr>
          <p:spPr bwMode="auto">
            <a:xfrm flipH="1" flipV="1">
              <a:off x="4086" y="1434"/>
              <a:ext cx="414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6" name="Line 42"/>
            <p:cNvSpPr>
              <a:spLocks noChangeShapeType="1"/>
            </p:cNvSpPr>
            <p:nvPr/>
          </p:nvSpPr>
          <p:spPr bwMode="auto">
            <a:xfrm flipH="1">
              <a:off x="2904" y="1506"/>
              <a:ext cx="1584" cy="3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7" name="Line 43"/>
            <p:cNvSpPr>
              <a:spLocks noChangeShapeType="1"/>
            </p:cNvSpPr>
            <p:nvPr/>
          </p:nvSpPr>
          <p:spPr bwMode="auto">
            <a:xfrm flipV="1">
              <a:off x="1769" y="1666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8" name="Line 44"/>
            <p:cNvSpPr>
              <a:spLocks noChangeShapeType="1"/>
            </p:cNvSpPr>
            <p:nvPr/>
          </p:nvSpPr>
          <p:spPr bwMode="auto">
            <a:xfrm flipH="1" flipV="1">
              <a:off x="2995" y="1668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49" name="Line 45"/>
            <p:cNvSpPr>
              <a:spLocks noChangeShapeType="1"/>
            </p:cNvSpPr>
            <p:nvPr/>
          </p:nvSpPr>
          <p:spPr bwMode="auto">
            <a:xfrm flipV="1">
              <a:off x="1757" y="199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50" name="Text Box 46"/>
            <p:cNvSpPr txBox="1">
              <a:spLocks noChangeArrowheads="1"/>
            </p:cNvSpPr>
            <p:nvPr/>
          </p:nvSpPr>
          <p:spPr bwMode="auto">
            <a:xfrm>
              <a:off x="2448" y="1613"/>
              <a:ext cx="49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upper</a:t>
              </a:r>
            </a:p>
            <a:p>
              <a:pPr algn="ctr" eaLnBrk="0" hangingPunct="0"/>
              <a:r>
                <a:rPr lang="en-US" sz="1800">
                  <a:latin typeface="Comic Sans MS" pitchFamily="66" charset="0"/>
                </a:rPr>
                <a:t> layer</a:t>
              </a:r>
              <a:endParaRPr lang="en-US" sz="1800"/>
            </a:p>
          </p:txBody>
        </p:sp>
        <p:sp>
          <p:nvSpPr>
            <p:cNvPr id="21551" name="Line 47"/>
            <p:cNvSpPr>
              <a:spLocks noChangeShapeType="1"/>
            </p:cNvSpPr>
            <p:nvPr/>
          </p:nvSpPr>
          <p:spPr bwMode="auto">
            <a:xfrm flipH="1" flipV="1">
              <a:off x="2395" y="1674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52" name="Line 48"/>
            <p:cNvSpPr>
              <a:spLocks noChangeShapeType="1"/>
            </p:cNvSpPr>
            <p:nvPr/>
          </p:nvSpPr>
          <p:spPr bwMode="auto">
            <a:xfrm>
              <a:off x="1590" y="1785"/>
              <a:ext cx="348" cy="5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53" name="Text Box 49"/>
            <p:cNvSpPr txBox="1">
              <a:spLocks noChangeArrowheads="1"/>
            </p:cNvSpPr>
            <p:nvPr/>
          </p:nvSpPr>
          <p:spPr bwMode="auto">
            <a:xfrm>
              <a:off x="1967" y="2323"/>
              <a:ext cx="20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32 bit destination IP address</a:t>
              </a:r>
              <a:endParaRPr lang="en-US"/>
            </a:p>
          </p:txBody>
        </p:sp>
        <p:sp>
          <p:nvSpPr>
            <p:cNvPr id="21554" name="Line 50"/>
            <p:cNvSpPr>
              <a:spLocks noChangeShapeType="1"/>
            </p:cNvSpPr>
            <p:nvPr/>
          </p:nvSpPr>
          <p:spPr bwMode="auto">
            <a:xfrm flipV="1">
              <a:off x="1769" y="2872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55" name="Text Box 51"/>
            <p:cNvSpPr txBox="1">
              <a:spLocks noChangeArrowheads="1"/>
            </p:cNvSpPr>
            <p:nvPr/>
          </p:nvSpPr>
          <p:spPr bwMode="auto">
            <a:xfrm>
              <a:off x="2405" y="2617"/>
              <a:ext cx="11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>
                  <a:latin typeface="Comic Sans MS" pitchFamily="66" charset="0"/>
                </a:rPr>
                <a:t>Options (if any)</a:t>
              </a:r>
              <a:endParaRPr lang="en-US"/>
            </a:p>
          </p:txBody>
        </p:sp>
        <p:sp>
          <p:nvSpPr>
            <p:cNvPr id="21556" name="Text Box 52"/>
            <p:cNvSpPr txBox="1">
              <a:spLocks noChangeArrowheads="1"/>
            </p:cNvSpPr>
            <p:nvPr/>
          </p:nvSpPr>
          <p:spPr bwMode="auto">
            <a:xfrm>
              <a:off x="4380" y="2600"/>
              <a:ext cx="1137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E.g. timestamp,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record route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taken, specify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list of routers 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to visit.</a:t>
              </a:r>
            </a:p>
          </p:txBody>
        </p:sp>
        <p:sp>
          <p:nvSpPr>
            <p:cNvPr id="21557" name="Line 53"/>
            <p:cNvSpPr>
              <a:spLocks noChangeShapeType="1"/>
            </p:cNvSpPr>
            <p:nvPr/>
          </p:nvSpPr>
          <p:spPr bwMode="auto">
            <a:xfrm flipH="1">
              <a:off x="3900" y="2736"/>
              <a:ext cx="516" cy="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1558" name="Rectangle 54"/>
          <p:cNvSpPr>
            <a:spLocks noChangeArrowheads="1"/>
          </p:cNvSpPr>
          <p:nvPr/>
        </p:nvSpPr>
        <p:spPr bwMode="auto">
          <a:xfrm>
            <a:off x="233363" y="4451350"/>
            <a:ext cx="2587625" cy="21415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u="sng"/>
              <a:t>how much overhead with TCP?</a:t>
            </a:r>
            <a:endParaRPr lang="en-US" sz="20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20 bytes of TCP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20 bytes of IP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/>
              <a:t>= 40 bytes + app layer overhead</a:t>
            </a:r>
          </a:p>
        </p:txBody>
      </p:sp>
      <p:pic>
        <p:nvPicPr>
          <p:cNvPr id="55" name="Picture 5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IP datagram format (cont’d)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95288" y="1666875"/>
            <a:ext cx="82677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Version number</a:t>
            </a:r>
            <a:r>
              <a:rPr lang="en-US"/>
              <a:t>: IPv4 or IPv6. Datagram format changes with this number. For now we will describe v4.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Header length</a:t>
            </a:r>
            <a:r>
              <a:rPr lang="en-US"/>
              <a:t>: v4 datagram contains a variable number of options. It indicates where data starts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Type of service</a:t>
            </a:r>
            <a:r>
              <a:rPr lang="en-US"/>
              <a:t>: Permits different types of v4 datagrams. Example: Cisco routers examine the first three bits and interprets these as defining different levels of service to be provided by the router. </a:t>
            </a:r>
            <a:r>
              <a:rPr lang="en-US" b="1"/>
              <a:t>This is a policy issue and is determined by routers admin.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Datagram length</a:t>
            </a:r>
            <a:r>
              <a:rPr lang="en-US"/>
              <a:t>: Total length of header + data (i.e., datagram). Theoretical max. is 2^16 but datagrams are rarely greater than 1500 bytes and are frequently set to 576 bytes.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4000"/>
              <a:t>IP datagram format (cont’d)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95288" y="1585913"/>
            <a:ext cx="8267700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Identifier, flags, frag. offset</a:t>
            </a:r>
            <a:r>
              <a:rPr lang="en-US"/>
              <a:t>: To be discussed.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Header length</a:t>
            </a:r>
            <a:r>
              <a:rPr lang="en-US"/>
              <a:t>: v4 d’gram contains a variable number of options. It indicates where data starts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Time to live</a:t>
            </a:r>
            <a:r>
              <a:rPr lang="en-US"/>
              <a:t>: TTL prevents d’grams from ending in router loops &amp; living forever. TTL = TTL –1 on passage through router; TTL=0 means discard d’gram.</a:t>
            </a:r>
            <a:endParaRPr lang="en-US" b="1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Protocol</a:t>
            </a:r>
            <a:r>
              <a:rPr lang="en-US"/>
              <a:t>: Only used when IP d’gram reaches final destination. Value 6 means pass to TCP, 17 to UDP. The protocol # is the “glue” that holds the network and transport layers together.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Header checksum </a:t>
            </a:r>
            <a:r>
              <a:rPr lang="en-US"/>
              <a:t>: Discussed in TCP (transport layer). Routers discard d’grams that have bit errors. Recomputed at each router as at least TTL changes.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4000"/>
              <a:t>IP datagram format (cont’d)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95288" y="1524000"/>
            <a:ext cx="8267700" cy="511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Identifier, flags, frag. offset</a:t>
            </a:r>
            <a:r>
              <a:rPr lang="en-US"/>
              <a:t>: To be discussed.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Header length</a:t>
            </a:r>
            <a:r>
              <a:rPr lang="en-US"/>
              <a:t>: v4 d’gram contains a variable number of options. It indicates where data starts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Time to live</a:t>
            </a:r>
            <a:r>
              <a:rPr lang="en-US"/>
              <a:t>: TTL prevents d’grams from ending in router loops &amp; living forever. TTL = TTL –1 on passage through router; TTL=0 means discard d’gram.</a:t>
            </a:r>
            <a:endParaRPr lang="en-US" b="1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Protocol</a:t>
            </a:r>
            <a:r>
              <a:rPr lang="en-US"/>
              <a:t>: Only used when IP d’gram reaches final destination. Value 6 means pass to TCP, 17 to UDP. The protocol # is the “glue” that holds the network and transport layers together.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Header checksum </a:t>
            </a:r>
            <a:r>
              <a:rPr lang="en-US"/>
              <a:t>: Discussed in TCP (transport layer). Routers discard d’grams that have bit errors. Recomputed at each router as at least TTL changes.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1143000"/>
          </a:xfrm>
          <a:noFill/>
          <a:ln/>
        </p:spPr>
        <p:txBody>
          <a:bodyPr/>
          <a:lstStyle/>
          <a:p>
            <a:r>
              <a:rPr lang="en-US" sz="4000"/>
              <a:t>IP datagram format (cont’d)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11054" y="1651437"/>
            <a:ext cx="8267700" cy="4733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Source and </a:t>
            </a:r>
            <a:r>
              <a:rPr lang="en-US" sz="2800" dirty="0" err="1">
                <a:solidFill>
                  <a:srgbClr val="FF0000"/>
                </a:solidFill>
              </a:rPr>
              <a:t>dest</a:t>
            </a:r>
            <a:r>
              <a:rPr lang="en-US" sz="2800" dirty="0">
                <a:solidFill>
                  <a:srgbClr val="FF0000"/>
                </a:solidFill>
              </a:rPr>
              <a:t> IP addresses</a:t>
            </a:r>
            <a:r>
              <a:rPr lang="en-US" sz="2800" dirty="0"/>
              <a:t>: We know about this. However, 255.255.255.255 is a special IP add. When a datagram has this IP, then the message is delivered to all hosts on the same network. Routers </a:t>
            </a:r>
            <a:r>
              <a:rPr lang="en-US" sz="2800" dirty="0">
                <a:solidFill>
                  <a:srgbClr val="FF0000"/>
                </a:solidFill>
              </a:rPr>
              <a:t>could</a:t>
            </a:r>
            <a:r>
              <a:rPr lang="en-US" sz="2800" dirty="0"/>
              <a:t> also forward it to </a:t>
            </a:r>
            <a:r>
              <a:rPr lang="en-US" sz="2800" dirty="0" err="1"/>
              <a:t>neighbouring</a:t>
            </a:r>
            <a:r>
              <a:rPr lang="en-US" sz="2800" dirty="0"/>
              <a:t> networks.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Options</a:t>
            </a:r>
            <a:r>
              <a:rPr lang="en-US" sz="2800" dirty="0"/>
              <a:t>: Options field permits extensions to IP header. Options are simply not used much today and are dropped in IPv6.</a:t>
            </a:r>
            <a:endParaRPr lang="en-US" sz="3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Data (payload)</a:t>
            </a:r>
            <a:r>
              <a:rPr lang="en-US" sz="2800" dirty="0"/>
              <a:t>: Most of the time, IP carries TCP or UDP, but ICMP messages could be carried too.</a:t>
            </a:r>
            <a:endParaRPr lang="en-US" sz="2800" b="1" dirty="0"/>
          </a:p>
          <a:p>
            <a:pPr marL="342900" indent="-342900">
              <a:spcBef>
                <a:spcPct val="20000"/>
              </a:spcBef>
            </a:pPr>
            <a:endParaRPr lang="en-US" sz="2800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IP Fragmentation &amp; Reassembly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76400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network links have MTU (max.transfer size) - largest possible link-level frame.</a:t>
            </a:r>
            <a:endParaRPr lang="en-US" sz="2400"/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FF0066"/>
                </a:solidFill>
              </a:rPr>
              <a:t>different link types, different MTUs</a:t>
            </a:r>
            <a:r>
              <a:rPr lang="en-US" sz="2000"/>
              <a:t> </a:t>
            </a:r>
          </a:p>
          <a:p>
            <a:pPr>
              <a:lnSpc>
                <a:spcPct val="90000"/>
              </a:lnSpc>
            </a:pPr>
            <a:r>
              <a:rPr lang="en-US" sz="2000"/>
              <a:t>large IP datagram divided (“fragmented”) within net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one datagram becomes several datagrams</a:t>
            </a: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2000"/>
              <a:t>“reassembled” only at final destination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IP header bits used to identify, order related fragments</a:t>
            </a:r>
          </a:p>
        </p:txBody>
      </p:sp>
      <p:sp>
        <p:nvSpPr>
          <p:cNvPr id="26628" name="Freeform 4"/>
          <p:cNvSpPr>
            <a:spLocks/>
          </p:cNvSpPr>
          <p:nvPr/>
        </p:nvSpPr>
        <p:spPr bwMode="auto">
          <a:xfrm>
            <a:off x="4597400" y="1628775"/>
            <a:ext cx="2436813" cy="2255838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29" name="Freeform 5"/>
          <p:cNvSpPr>
            <a:spLocks/>
          </p:cNvSpPr>
          <p:nvPr/>
        </p:nvSpPr>
        <p:spPr bwMode="auto">
          <a:xfrm>
            <a:off x="4597400" y="4030663"/>
            <a:ext cx="1976438" cy="1987550"/>
          </a:xfrm>
          <a:custGeom>
            <a:avLst/>
            <a:gdLst/>
            <a:ahLst/>
            <a:cxnLst>
              <a:cxn ang="0">
                <a:pos x="2" y="405"/>
              </a:cxn>
              <a:cxn ang="0">
                <a:pos x="230" y="65"/>
              </a:cxn>
              <a:cxn ang="0">
                <a:pos x="555" y="22"/>
              </a:cxn>
              <a:cxn ang="0">
                <a:pos x="800" y="197"/>
              </a:cxn>
              <a:cxn ang="0">
                <a:pos x="866" y="347"/>
              </a:cxn>
              <a:cxn ang="0">
                <a:pos x="842" y="527"/>
              </a:cxn>
              <a:cxn ang="0">
                <a:pos x="788" y="767"/>
              </a:cxn>
              <a:cxn ang="0">
                <a:pos x="608" y="845"/>
              </a:cxn>
              <a:cxn ang="0">
                <a:pos x="418" y="925"/>
              </a:cxn>
              <a:cxn ang="0">
                <a:pos x="139" y="754"/>
              </a:cxn>
              <a:cxn ang="0">
                <a:pos x="2" y="405"/>
              </a:cxn>
            </a:cxnLst>
            <a:rect l="0" t="0" r="r" b="b"/>
            <a:pathLst>
              <a:path w="873" h="940">
                <a:moveTo>
                  <a:pt x="2" y="405"/>
                </a:moveTo>
                <a:cubicBezTo>
                  <a:pt x="17" y="290"/>
                  <a:pt x="138" y="129"/>
                  <a:pt x="230" y="65"/>
                </a:cubicBezTo>
                <a:cubicBezTo>
                  <a:pt x="322" y="1"/>
                  <a:pt x="460" y="0"/>
                  <a:pt x="555" y="22"/>
                </a:cubicBezTo>
                <a:cubicBezTo>
                  <a:pt x="650" y="44"/>
                  <a:pt x="748" y="143"/>
                  <a:pt x="800" y="197"/>
                </a:cubicBezTo>
                <a:cubicBezTo>
                  <a:pt x="852" y="251"/>
                  <a:pt x="859" y="292"/>
                  <a:pt x="866" y="347"/>
                </a:cubicBezTo>
                <a:cubicBezTo>
                  <a:pt x="873" y="402"/>
                  <a:pt x="855" y="457"/>
                  <a:pt x="842" y="527"/>
                </a:cubicBezTo>
                <a:cubicBezTo>
                  <a:pt x="829" y="597"/>
                  <a:pt x="827" y="714"/>
                  <a:pt x="788" y="767"/>
                </a:cubicBezTo>
                <a:cubicBezTo>
                  <a:pt x="749" y="820"/>
                  <a:pt x="670" y="819"/>
                  <a:pt x="608" y="845"/>
                </a:cubicBezTo>
                <a:cubicBezTo>
                  <a:pt x="546" y="871"/>
                  <a:pt x="496" y="940"/>
                  <a:pt x="418" y="925"/>
                </a:cubicBezTo>
                <a:cubicBezTo>
                  <a:pt x="340" y="910"/>
                  <a:pt x="208" y="840"/>
                  <a:pt x="139" y="754"/>
                </a:cubicBezTo>
                <a:cubicBezTo>
                  <a:pt x="69" y="667"/>
                  <a:pt x="0" y="546"/>
                  <a:pt x="2" y="405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6630" name="Group 6"/>
          <p:cNvGrpSpPr>
            <a:grpSpLocks/>
          </p:cNvGrpSpPr>
          <p:nvPr/>
        </p:nvGrpSpPr>
        <p:grpSpPr bwMode="auto">
          <a:xfrm>
            <a:off x="4191000" y="2008188"/>
            <a:ext cx="649288" cy="1247775"/>
            <a:chOff x="3314" y="1248"/>
            <a:chExt cx="344" cy="694"/>
          </a:xfrm>
        </p:grpSpPr>
        <p:graphicFrame>
          <p:nvGraphicFramePr>
            <p:cNvPr id="26631" name="Object 7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p:oleObj spid="_x0000_s26631" name="ClipArt" r:id="rId3" imgW="1305000" imgH="1085760" progId="">
                <p:embed/>
              </p:oleObj>
            </a:graphicData>
          </a:graphic>
        </p:graphicFrame>
        <p:sp>
          <p:nvSpPr>
            <p:cNvPr id="26632" name="Line 8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26633" name="Object 9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p:oleObj spid="_x0000_s26633" name="ClipArt" r:id="rId4" imgW="1305000" imgH="1085760" progId="">
                <p:embed/>
              </p:oleObj>
            </a:graphicData>
          </a:graphic>
        </p:graphicFrame>
        <p:sp>
          <p:nvSpPr>
            <p:cNvPr id="26634" name="Line 10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635" name="Group 11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26636" name="Oval 12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37" name="Oval 13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38" name="Oval 14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6639" name="Line 15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640" name="Line 16"/>
          <p:cNvSpPr>
            <a:spLocks noChangeShapeType="1"/>
          </p:cNvSpPr>
          <p:nvPr/>
        </p:nvSpPr>
        <p:spPr bwMode="auto">
          <a:xfrm flipV="1">
            <a:off x="4670425" y="2584450"/>
            <a:ext cx="12700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5246688" y="1909763"/>
            <a:ext cx="65881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6092825" y="2246313"/>
            <a:ext cx="196850" cy="669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4995863" y="2022475"/>
            <a:ext cx="1587" cy="582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5021263" y="2670175"/>
            <a:ext cx="971550" cy="401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 flipH="1" flipV="1">
            <a:off x="6548438" y="3162300"/>
            <a:ext cx="476250" cy="687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H="1">
            <a:off x="5254625" y="2214563"/>
            <a:ext cx="758825" cy="517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 flipH="1">
            <a:off x="5264150" y="1654175"/>
            <a:ext cx="47625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 flipH="1">
            <a:off x="5981700" y="1830388"/>
            <a:ext cx="273050" cy="236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6649" name="Group 25"/>
          <p:cNvGrpSpPr>
            <a:grpSpLocks/>
          </p:cNvGrpSpPr>
          <p:nvPr/>
        </p:nvGrpSpPr>
        <p:grpSpPr bwMode="auto">
          <a:xfrm>
            <a:off x="4745038" y="1793875"/>
            <a:ext cx="679450" cy="314325"/>
            <a:chOff x="3600" y="219"/>
            <a:chExt cx="360" cy="175"/>
          </a:xfrm>
        </p:grpSpPr>
        <p:sp>
          <p:nvSpPr>
            <p:cNvPr id="26650" name="Oval 2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51" name="Line 2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53" name="Rectangle 2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654" name="Oval 3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656" name="Line 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659" name="Group 3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660" name="Line 3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61" name="Line 3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62" name="Line 3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26663" name="Group 39"/>
          <p:cNvGrpSpPr>
            <a:grpSpLocks/>
          </p:cNvGrpSpPr>
          <p:nvPr/>
        </p:nvGrpSpPr>
        <p:grpSpPr bwMode="auto">
          <a:xfrm>
            <a:off x="4762500" y="2451100"/>
            <a:ext cx="679450" cy="314325"/>
            <a:chOff x="3600" y="219"/>
            <a:chExt cx="360" cy="175"/>
          </a:xfrm>
        </p:grpSpPr>
        <p:sp>
          <p:nvSpPr>
            <p:cNvPr id="26664" name="Oval 4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65" name="Line 4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67" name="Rectangle 4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668" name="Oval 4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669" name="Group 4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670" name="Line 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673" name="Group 4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674" name="Line 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26677" name="Group 53"/>
          <p:cNvGrpSpPr>
            <a:grpSpLocks/>
          </p:cNvGrpSpPr>
          <p:nvPr/>
        </p:nvGrpSpPr>
        <p:grpSpPr bwMode="auto">
          <a:xfrm>
            <a:off x="5732463" y="2001838"/>
            <a:ext cx="676275" cy="314325"/>
            <a:chOff x="3600" y="219"/>
            <a:chExt cx="360" cy="175"/>
          </a:xfrm>
        </p:grpSpPr>
        <p:sp>
          <p:nvSpPr>
            <p:cNvPr id="26678" name="Oval 5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79" name="Line 5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80" name="Line 5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81" name="Rectangle 5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682" name="Oval 5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683" name="Group 5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688" name="Line 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89" name="Line 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90" name="Line 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26691" name="Group 67"/>
          <p:cNvGrpSpPr>
            <a:grpSpLocks/>
          </p:cNvGrpSpPr>
          <p:nvPr/>
        </p:nvGrpSpPr>
        <p:grpSpPr bwMode="auto">
          <a:xfrm>
            <a:off x="5976938" y="2908300"/>
            <a:ext cx="679450" cy="314325"/>
            <a:chOff x="3600" y="219"/>
            <a:chExt cx="360" cy="175"/>
          </a:xfrm>
        </p:grpSpPr>
        <p:sp>
          <p:nvSpPr>
            <p:cNvPr id="26692" name="Oval 6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93" name="Line 6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94" name="Line 7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95" name="Rectangle 7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696" name="Oval 7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697" name="Group 7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698" name="Line 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701" name="Group 7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03" name="Line 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04" name="Line 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26705" name="Group 81"/>
          <p:cNvGrpSpPr>
            <a:grpSpLocks/>
          </p:cNvGrpSpPr>
          <p:nvPr/>
        </p:nvGrpSpPr>
        <p:grpSpPr bwMode="auto">
          <a:xfrm>
            <a:off x="5745163" y="4900613"/>
            <a:ext cx="715962" cy="311150"/>
            <a:chOff x="3600" y="219"/>
            <a:chExt cx="360" cy="175"/>
          </a:xfrm>
        </p:grpSpPr>
        <p:sp>
          <p:nvSpPr>
            <p:cNvPr id="26706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07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08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09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710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712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13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14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715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17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18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26719" name="Group 95"/>
          <p:cNvGrpSpPr>
            <a:grpSpLocks/>
          </p:cNvGrpSpPr>
          <p:nvPr/>
        </p:nvGrpSpPr>
        <p:grpSpPr bwMode="auto">
          <a:xfrm>
            <a:off x="6738938" y="3889375"/>
            <a:ext cx="679450" cy="314325"/>
            <a:chOff x="3600" y="219"/>
            <a:chExt cx="360" cy="175"/>
          </a:xfrm>
        </p:grpSpPr>
        <p:sp>
          <p:nvSpPr>
            <p:cNvPr id="26720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21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22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23" name="Rectangle 9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26724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26725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6726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27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28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6729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6730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31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6732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aphicFrame>
        <p:nvGraphicFramePr>
          <p:cNvPr id="26733" name="Object 109"/>
          <p:cNvGraphicFramePr>
            <a:graphicFrameLocks noChangeAspect="1"/>
          </p:cNvGraphicFramePr>
          <p:nvPr/>
        </p:nvGraphicFramePr>
        <p:xfrm>
          <a:off x="4705350" y="4392613"/>
          <a:ext cx="563563" cy="446087"/>
        </p:xfrm>
        <a:graphic>
          <a:graphicData uri="http://schemas.openxmlformats.org/presentationml/2006/ole">
            <p:oleObj spid="_x0000_s26733" name="ClipArt" r:id="rId5" imgW="1305000" imgH="1085760" progId="">
              <p:embed/>
            </p:oleObj>
          </a:graphicData>
        </a:graphic>
      </p:graphicFrame>
      <p:sp>
        <p:nvSpPr>
          <p:cNvPr id="26734" name="Line 110"/>
          <p:cNvSpPr>
            <a:spLocks noChangeShapeType="1"/>
          </p:cNvSpPr>
          <p:nvPr/>
        </p:nvSpPr>
        <p:spPr bwMode="auto">
          <a:xfrm>
            <a:off x="5249863" y="4721225"/>
            <a:ext cx="314325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26735" name="Object 111"/>
          <p:cNvGraphicFramePr>
            <a:graphicFrameLocks noChangeAspect="1"/>
          </p:cNvGraphicFramePr>
          <p:nvPr/>
        </p:nvGraphicFramePr>
        <p:xfrm>
          <a:off x="4914900" y="5191125"/>
          <a:ext cx="563563" cy="446088"/>
        </p:xfrm>
        <a:graphic>
          <a:graphicData uri="http://schemas.openxmlformats.org/presentationml/2006/ole">
            <p:oleObj spid="_x0000_s26735" name="ClipArt" r:id="rId6" imgW="1305000" imgH="1085760" progId="">
              <p:embed/>
            </p:oleObj>
          </a:graphicData>
        </a:graphic>
      </p:graphicFrame>
      <p:sp>
        <p:nvSpPr>
          <p:cNvPr id="26736" name="Line 112"/>
          <p:cNvSpPr>
            <a:spLocks noChangeShapeType="1"/>
          </p:cNvSpPr>
          <p:nvPr/>
        </p:nvSpPr>
        <p:spPr bwMode="auto">
          <a:xfrm flipV="1">
            <a:off x="5465763" y="5529263"/>
            <a:ext cx="984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6737" name="Group 113"/>
          <p:cNvGrpSpPr>
            <a:grpSpLocks/>
          </p:cNvGrpSpPr>
          <p:nvPr/>
        </p:nvGrpSpPr>
        <p:grpSpPr bwMode="auto">
          <a:xfrm>
            <a:off x="5084763" y="4849813"/>
            <a:ext cx="96837" cy="300037"/>
            <a:chOff x="3842" y="406"/>
            <a:chExt cx="51" cy="167"/>
          </a:xfrm>
        </p:grpSpPr>
        <p:sp>
          <p:nvSpPr>
            <p:cNvPr id="26738" name="Oval 114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39" name="Oval 115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40" name="Oval 116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741" name="Line 117"/>
          <p:cNvSpPr>
            <a:spLocks noChangeShapeType="1"/>
          </p:cNvSpPr>
          <p:nvPr/>
        </p:nvSpPr>
        <p:spPr bwMode="auto">
          <a:xfrm>
            <a:off x="5556250" y="4718050"/>
            <a:ext cx="0" cy="809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42" name="Line 118"/>
          <p:cNvSpPr>
            <a:spLocks noChangeShapeType="1"/>
          </p:cNvSpPr>
          <p:nvPr/>
        </p:nvSpPr>
        <p:spPr bwMode="auto">
          <a:xfrm>
            <a:off x="5556250" y="5067300"/>
            <a:ext cx="18732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43" name="Line 119"/>
          <p:cNvSpPr>
            <a:spLocks noChangeShapeType="1"/>
          </p:cNvSpPr>
          <p:nvPr/>
        </p:nvSpPr>
        <p:spPr bwMode="auto">
          <a:xfrm flipH="1">
            <a:off x="6461125" y="4206875"/>
            <a:ext cx="636588" cy="877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6744" name="Group 120"/>
          <p:cNvGrpSpPr>
            <a:grpSpLocks/>
          </p:cNvGrpSpPr>
          <p:nvPr/>
        </p:nvGrpSpPr>
        <p:grpSpPr bwMode="auto">
          <a:xfrm rot="1433392">
            <a:off x="5003800" y="2955925"/>
            <a:ext cx="1028700" cy="171450"/>
            <a:chOff x="4712" y="1742"/>
            <a:chExt cx="648" cy="108"/>
          </a:xfrm>
        </p:grpSpPr>
        <p:sp>
          <p:nvSpPr>
            <p:cNvPr id="26745" name="Rectangle 121"/>
            <p:cNvSpPr>
              <a:spLocks noChangeArrowheads="1"/>
            </p:cNvSpPr>
            <p:nvPr/>
          </p:nvSpPr>
          <p:spPr bwMode="auto">
            <a:xfrm>
              <a:off x="4712" y="1742"/>
              <a:ext cx="648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46" name="Rectangle 122"/>
            <p:cNvSpPr>
              <a:spLocks noChangeArrowheads="1"/>
            </p:cNvSpPr>
            <p:nvPr/>
          </p:nvSpPr>
          <p:spPr bwMode="auto">
            <a:xfrm>
              <a:off x="4712" y="1742"/>
              <a:ext cx="534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747" name="Group 123"/>
          <p:cNvGrpSpPr>
            <a:grpSpLocks/>
          </p:cNvGrpSpPr>
          <p:nvPr/>
        </p:nvGrpSpPr>
        <p:grpSpPr bwMode="auto">
          <a:xfrm rot="3346875">
            <a:off x="6283325" y="3241676"/>
            <a:ext cx="447675" cy="171450"/>
            <a:chOff x="5078" y="1860"/>
            <a:chExt cx="282" cy="108"/>
          </a:xfrm>
        </p:grpSpPr>
        <p:sp>
          <p:nvSpPr>
            <p:cNvPr id="26748" name="Rectangle 124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49" name="Rectangle 125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750" name="Group 126"/>
          <p:cNvGrpSpPr>
            <a:grpSpLocks/>
          </p:cNvGrpSpPr>
          <p:nvPr/>
        </p:nvGrpSpPr>
        <p:grpSpPr bwMode="auto">
          <a:xfrm rot="3215306">
            <a:off x="6600825" y="3346451"/>
            <a:ext cx="447675" cy="171450"/>
            <a:chOff x="5078" y="1860"/>
            <a:chExt cx="282" cy="108"/>
          </a:xfrm>
        </p:grpSpPr>
        <p:sp>
          <p:nvSpPr>
            <p:cNvPr id="26751" name="Rectangle 127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52" name="Rectangle 128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753" name="Group 129"/>
          <p:cNvGrpSpPr>
            <a:grpSpLocks/>
          </p:cNvGrpSpPr>
          <p:nvPr/>
        </p:nvGrpSpPr>
        <p:grpSpPr bwMode="auto">
          <a:xfrm rot="3051000">
            <a:off x="6953250" y="3467101"/>
            <a:ext cx="447675" cy="171450"/>
            <a:chOff x="5078" y="1860"/>
            <a:chExt cx="282" cy="108"/>
          </a:xfrm>
        </p:grpSpPr>
        <p:sp>
          <p:nvSpPr>
            <p:cNvPr id="26754" name="Rectangle 130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55" name="Rectangle 131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756" name="Line 132"/>
          <p:cNvSpPr>
            <a:spLocks noChangeShapeType="1"/>
          </p:cNvSpPr>
          <p:nvPr/>
        </p:nvSpPr>
        <p:spPr bwMode="auto">
          <a:xfrm>
            <a:off x="6007100" y="3276600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57" name="Line 133"/>
          <p:cNvSpPr>
            <a:spLocks noChangeShapeType="1"/>
          </p:cNvSpPr>
          <p:nvPr/>
        </p:nvSpPr>
        <p:spPr bwMode="auto">
          <a:xfrm>
            <a:off x="6642100" y="3517900"/>
            <a:ext cx="13335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58" name="Line 134"/>
          <p:cNvSpPr>
            <a:spLocks noChangeShapeType="1"/>
          </p:cNvSpPr>
          <p:nvPr/>
        </p:nvSpPr>
        <p:spPr bwMode="auto">
          <a:xfrm>
            <a:off x="6965950" y="3616325"/>
            <a:ext cx="117475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59" name="Line 135"/>
          <p:cNvSpPr>
            <a:spLocks noChangeShapeType="1"/>
          </p:cNvSpPr>
          <p:nvPr/>
        </p:nvSpPr>
        <p:spPr bwMode="auto">
          <a:xfrm>
            <a:off x="7334250" y="3730625"/>
            <a:ext cx="10160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60" name="Text Box 136"/>
          <p:cNvSpPr txBox="1">
            <a:spLocks noChangeArrowheads="1"/>
          </p:cNvSpPr>
          <p:nvPr/>
        </p:nvSpPr>
        <p:spPr bwMode="auto">
          <a:xfrm>
            <a:off x="6615113" y="2246313"/>
            <a:ext cx="25288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fragmentation: </a:t>
            </a:r>
          </a:p>
          <a:p>
            <a:pPr eaLnBrk="0" hangingPunct="0"/>
            <a:r>
              <a:rPr lang="en-US" sz="1600" b="1">
                <a:solidFill>
                  <a:srgbClr val="FF0000"/>
                </a:solidFill>
                <a:latin typeface="Comic Sans MS" pitchFamily="66" charset="0"/>
              </a:rPr>
              <a:t>in</a:t>
            </a:r>
            <a:r>
              <a:rPr lang="en-US" sz="1600">
                <a:solidFill>
                  <a:schemeClr val="accent2"/>
                </a:solidFill>
                <a:latin typeface="Comic Sans MS" pitchFamily="66" charset="0"/>
              </a:rPr>
              <a:t>:</a:t>
            </a:r>
            <a:r>
              <a:rPr lang="en-US" sz="1600">
                <a:latin typeface="Comic Sans MS" pitchFamily="66" charset="0"/>
              </a:rPr>
              <a:t> one large datagram</a:t>
            </a:r>
          </a:p>
          <a:p>
            <a:pPr eaLnBrk="0" hangingPunct="0"/>
            <a:r>
              <a:rPr lang="en-US" sz="1600" b="1">
                <a:solidFill>
                  <a:srgbClr val="FF0000"/>
                </a:solidFill>
                <a:latin typeface="Comic Sans MS" pitchFamily="66" charset="0"/>
              </a:rPr>
              <a:t>out</a:t>
            </a:r>
            <a:r>
              <a:rPr lang="en-US" sz="1600">
                <a:solidFill>
                  <a:schemeClr val="accent2"/>
                </a:solidFill>
                <a:latin typeface="Comic Sans MS" pitchFamily="66" charset="0"/>
              </a:rPr>
              <a:t>:</a:t>
            </a:r>
            <a:r>
              <a:rPr lang="en-US" sz="1600">
                <a:latin typeface="Comic Sans MS" pitchFamily="66" charset="0"/>
              </a:rPr>
              <a:t> 3 smaller datagrams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26761" name="Group 137"/>
          <p:cNvGrpSpPr>
            <a:grpSpLocks/>
          </p:cNvGrpSpPr>
          <p:nvPr/>
        </p:nvGrpSpPr>
        <p:grpSpPr bwMode="auto">
          <a:xfrm rot="-10773343">
            <a:off x="5610225" y="4352925"/>
            <a:ext cx="447675" cy="171450"/>
            <a:chOff x="5078" y="1860"/>
            <a:chExt cx="282" cy="108"/>
          </a:xfrm>
        </p:grpSpPr>
        <p:sp>
          <p:nvSpPr>
            <p:cNvPr id="26762" name="Rectangle 138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63" name="Rectangle 139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764" name="Group 140"/>
          <p:cNvGrpSpPr>
            <a:grpSpLocks/>
          </p:cNvGrpSpPr>
          <p:nvPr/>
        </p:nvGrpSpPr>
        <p:grpSpPr bwMode="auto">
          <a:xfrm rot="-10773343">
            <a:off x="5613400" y="4546600"/>
            <a:ext cx="447675" cy="171450"/>
            <a:chOff x="5078" y="1860"/>
            <a:chExt cx="282" cy="108"/>
          </a:xfrm>
        </p:grpSpPr>
        <p:sp>
          <p:nvSpPr>
            <p:cNvPr id="26765" name="Rectangle 141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66" name="Rectangle 142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767" name="Group 143"/>
          <p:cNvGrpSpPr>
            <a:grpSpLocks/>
          </p:cNvGrpSpPr>
          <p:nvPr/>
        </p:nvGrpSpPr>
        <p:grpSpPr bwMode="auto">
          <a:xfrm rot="-10773343">
            <a:off x="5616575" y="4740275"/>
            <a:ext cx="447675" cy="171450"/>
            <a:chOff x="5078" y="1860"/>
            <a:chExt cx="282" cy="108"/>
          </a:xfrm>
        </p:grpSpPr>
        <p:sp>
          <p:nvSpPr>
            <p:cNvPr id="26768" name="Rectangle 144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69" name="Rectangle 145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770" name="Line 146"/>
          <p:cNvSpPr>
            <a:spLocks noChangeShapeType="1"/>
          </p:cNvSpPr>
          <p:nvPr/>
        </p:nvSpPr>
        <p:spPr bwMode="auto">
          <a:xfrm rot="9691848">
            <a:off x="5365750" y="44100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71" name="Line 147"/>
          <p:cNvSpPr>
            <a:spLocks noChangeShapeType="1"/>
          </p:cNvSpPr>
          <p:nvPr/>
        </p:nvSpPr>
        <p:spPr bwMode="auto">
          <a:xfrm rot="9691848">
            <a:off x="5356225" y="4584700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72" name="Line 148"/>
          <p:cNvSpPr>
            <a:spLocks noChangeShapeType="1"/>
          </p:cNvSpPr>
          <p:nvPr/>
        </p:nvSpPr>
        <p:spPr bwMode="auto">
          <a:xfrm rot="9691848">
            <a:off x="5359400" y="47910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26773" name="Group 149"/>
          <p:cNvGrpSpPr>
            <a:grpSpLocks/>
          </p:cNvGrpSpPr>
          <p:nvPr/>
        </p:nvGrpSpPr>
        <p:grpSpPr bwMode="auto">
          <a:xfrm rot="10793026">
            <a:off x="4281488" y="4189413"/>
            <a:ext cx="1030287" cy="173037"/>
            <a:chOff x="4712" y="1742"/>
            <a:chExt cx="648" cy="108"/>
          </a:xfrm>
        </p:grpSpPr>
        <p:sp>
          <p:nvSpPr>
            <p:cNvPr id="26774" name="Rectangle 150"/>
            <p:cNvSpPr>
              <a:spLocks noChangeArrowheads="1"/>
            </p:cNvSpPr>
            <p:nvPr/>
          </p:nvSpPr>
          <p:spPr bwMode="auto">
            <a:xfrm>
              <a:off x="4712" y="1742"/>
              <a:ext cx="648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775" name="Rectangle 151"/>
            <p:cNvSpPr>
              <a:spLocks noChangeArrowheads="1"/>
            </p:cNvSpPr>
            <p:nvPr/>
          </p:nvSpPr>
          <p:spPr bwMode="auto">
            <a:xfrm>
              <a:off x="4712" y="1742"/>
              <a:ext cx="534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776" name="Line 152"/>
          <p:cNvSpPr>
            <a:spLocks noChangeShapeType="1"/>
          </p:cNvSpPr>
          <p:nvPr/>
        </p:nvSpPr>
        <p:spPr bwMode="auto">
          <a:xfrm rot="9691848">
            <a:off x="4032250" y="42322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26777" name="Text Box 153"/>
          <p:cNvSpPr txBox="1">
            <a:spLocks noChangeArrowheads="1"/>
          </p:cNvSpPr>
          <p:nvPr/>
        </p:nvSpPr>
        <p:spPr bwMode="auto">
          <a:xfrm>
            <a:off x="4672013" y="3843338"/>
            <a:ext cx="1246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reassembly</a:t>
            </a:r>
            <a:endParaRPr lang="en-US" sz="1800">
              <a:latin typeface="Comic Sans MS" pitchFamily="66" charset="0"/>
            </a:endParaRPr>
          </a:p>
        </p:txBody>
      </p:sp>
      <p:pic>
        <p:nvPicPr>
          <p:cNvPr id="154" name="Picture 153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/>
              <a:t>IP Fragmentation and Reassembly</a:t>
            </a:r>
            <a:endParaRPr lang="en-US"/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3606800" y="1498600"/>
            <a:ext cx="4800600" cy="4041775"/>
            <a:chOff x="1218" y="944"/>
            <a:chExt cx="3024" cy="2546"/>
          </a:xfrm>
        </p:grpSpPr>
        <p:grpSp>
          <p:nvGrpSpPr>
            <p:cNvPr id="27652" name="Group 4"/>
            <p:cNvGrpSpPr>
              <a:grpSpLocks/>
            </p:cNvGrpSpPr>
            <p:nvPr/>
          </p:nvGrpSpPr>
          <p:grpSpPr bwMode="auto">
            <a:xfrm>
              <a:off x="1218" y="944"/>
              <a:ext cx="2676" cy="416"/>
              <a:chOff x="3006" y="1208"/>
              <a:chExt cx="2676" cy="416"/>
            </a:xfrm>
          </p:grpSpPr>
          <p:sp>
            <p:nvSpPr>
              <p:cNvPr id="27653" name="Rectangle 5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27654" name="Rectangle 6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55" name="Text Box 7"/>
              <p:cNvSpPr txBox="1">
                <a:spLocks noChangeArrowheads="1"/>
              </p:cNvSpPr>
              <p:nvPr/>
            </p:nvSpPr>
            <p:spPr bwMode="auto">
              <a:xfrm>
                <a:off x="3734" y="1208"/>
                <a:ext cx="29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ID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</a:t>
                </a:r>
                <a:r>
                  <a:rPr lang="en-US" sz="1800">
                    <a:solidFill>
                      <a:srgbClr val="FF0066"/>
                    </a:solidFill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27656" name="Text Box 8"/>
              <p:cNvSpPr txBox="1">
                <a:spLocks noChangeArrowheads="1"/>
              </p:cNvSpPr>
              <p:nvPr/>
            </p:nvSpPr>
            <p:spPr bwMode="auto">
              <a:xfrm>
                <a:off x="4605" y="1220"/>
                <a:ext cx="555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offset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=0</a:t>
                </a:r>
              </a:p>
            </p:txBody>
          </p:sp>
          <p:sp>
            <p:nvSpPr>
              <p:cNvPr id="27657" name="Text Box 9"/>
              <p:cNvSpPr txBox="1">
                <a:spLocks noChangeArrowheads="1"/>
              </p:cNvSpPr>
              <p:nvPr/>
            </p:nvSpPr>
            <p:spPr bwMode="auto">
              <a:xfrm>
                <a:off x="3980" y="1220"/>
                <a:ext cx="67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fragflag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=0</a:t>
                </a:r>
              </a:p>
            </p:txBody>
          </p:sp>
          <p:sp>
            <p:nvSpPr>
              <p:cNvPr id="27658" name="Text Box 10"/>
              <p:cNvSpPr txBox="1">
                <a:spLocks noChangeArrowheads="1"/>
              </p:cNvSpPr>
              <p:nvPr/>
            </p:nvSpPr>
            <p:spPr bwMode="auto">
              <a:xfrm>
                <a:off x="3230" y="1208"/>
                <a:ext cx="54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length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=4000</a:t>
                </a:r>
              </a:p>
            </p:txBody>
          </p:sp>
          <p:sp>
            <p:nvSpPr>
              <p:cNvPr id="27659" name="Line 11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0" name="Line 12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1" name="Line 13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3" name="Line 15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4" name="Rectangle 16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7665" name="Group 17"/>
            <p:cNvGrpSpPr>
              <a:grpSpLocks/>
            </p:cNvGrpSpPr>
            <p:nvPr/>
          </p:nvGrpSpPr>
          <p:grpSpPr bwMode="auto">
            <a:xfrm>
              <a:off x="1566" y="2048"/>
              <a:ext cx="2676" cy="416"/>
              <a:chOff x="3006" y="1208"/>
              <a:chExt cx="2676" cy="416"/>
            </a:xfrm>
          </p:grpSpPr>
          <p:sp>
            <p:nvSpPr>
              <p:cNvPr id="27666" name="Rectangle 18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27667" name="Rectangle 19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68" name="Text Box 20"/>
              <p:cNvSpPr txBox="1">
                <a:spLocks noChangeArrowheads="1"/>
              </p:cNvSpPr>
              <p:nvPr/>
            </p:nvSpPr>
            <p:spPr bwMode="auto">
              <a:xfrm>
                <a:off x="3734" y="1208"/>
                <a:ext cx="29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ID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</a:t>
                </a:r>
                <a:r>
                  <a:rPr lang="en-US" sz="1800">
                    <a:solidFill>
                      <a:srgbClr val="FF0066"/>
                    </a:solidFill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27669" name="Text Box 21"/>
              <p:cNvSpPr txBox="1">
                <a:spLocks noChangeArrowheads="1"/>
              </p:cNvSpPr>
              <p:nvPr/>
            </p:nvSpPr>
            <p:spPr bwMode="auto">
              <a:xfrm>
                <a:off x="4605" y="1220"/>
                <a:ext cx="555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offset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=0</a:t>
                </a:r>
              </a:p>
            </p:txBody>
          </p:sp>
          <p:sp>
            <p:nvSpPr>
              <p:cNvPr id="27670" name="Text Box 22"/>
              <p:cNvSpPr txBox="1">
                <a:spLocks noChangeArrowheads="1"/>
              </p:cNvSpPr>
              <p:nvPr/>
            </p:nvSpPr>
            <p:spPr bwMode="auto">
              <a:xfrm>
                <a:off x="3980" y="1220"/>
                <a:ext cx="67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fragflag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=1</a:t>
                </a:r>
              </a:p>
            </p:txBody>
          </p:sp>
          <p:sp>
            <p:nvSpPr>
              <p:cNvPr id="27671" name="Text Box 23"/>
              <p:cNvSpPr txBox="1">
                <a:spLocks noChangeArrowheads="1"/>
              </p:cNvSpPr>
              <p:nvPr/>
            </p:nvSpPr>
            <p:spPr bwMode="auto">
              <a:xfrm>
                <a:off x="3230" y="1208"/>
                <a:ext cx="5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length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=1500</a:t>
                </a:r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74" name="Line 26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75" name="Line 27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76" name="Line 28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77" name="Rectangle 29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7678" name="Group 30"/>
            <p:cNvGrpSpPr>
              <a:grpSpLocks/>
            </p:cNvGrpSpPr>
            <p:nvPr/>
          </p:nvGrpSpPr>
          <p:grpSpPr bwMode="auto">
            <a:xfrm>
              <a:off x="1566" y="2552"/>
              <a:ext cx="2676" cy="416"/>
              <a:chOff x="3006" y="1208"/>
              <a:chExt cx="2676" cy="416"/>
            </a:xfrm>
          </p:grpSpPr>
          <p:sp>
            <p:nvSpPr>
              <p:cNvPr id="27679" name="Rectangle 31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27680" name="Rectangle 32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81" name="Text Box 33"/>
              <p:cNvSpPr txBox="1">
                <a:spLocks noChangeArrowheads="1"/>
              </p:cNvSpPr>
              <p:nvPr/>
            </p:nvSpPr>
            <p:spPr bwMode="auto">
              <a:xfrm>
                <a:off x="3734" y="1208"/>
                <a:ext cx="29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ID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</a:t>
                </a:r>
                <a:r>
                  <a:rPr lang="en-US" sz="1800">
                    <a:solidFill>
                      <a:srgbClr val="FF0066"/>
                    </a:solidFill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27682" name="Text Box 34"/>
              <p:cNvSpPr txBox="1">
                <a:spLocks noChangeArrowheads="1"/>
              </p:cNvSpPr>
              <p:nvPr/>
            </p:nvSpPr>
            <p:spPr bwMode="auto">
              <a:xfrm>
                <a:off x="4605" y="1220"/>
                <a:ext cx="555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offset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=1480</a:t>
                </a:r>
              </a:p>
            </p:txBody>
          </p:sp>
          <p:sp>
            <p:nvSpPr>
              <p:cNvPr id="27683" name="Text Box 35"/>
              <p:cNvSpPr txBox="1">
                <a:spLocks noChangeArrowheads="1"/>
              </p:cNvSpPr>
              <p:nvPr/>
            </p:nvSpPr>
            <p:spPr bwMode="auto">
              <a:xfrm>
                <a:off x="3980" y="1220"/>
                <a:ext cx="67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fragflag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=1</a:t>
                </a:r>
              </a:p>
            </p:txBody>
          </p:sp>
          <p:sp>
            <p:nvSpPr>
              <p:cNvPr id="27684" name="Text Box 36"/>
              <p:cNvSpPr txBox="1">
                <a:spLocks noChangeArrowheads="1"/>
              </p:cNvSpPr>
              <p:nvPr/>
            </p:nvSpPr>
            <p:spPr bwMode="auto">
              <a:xfrm>
                <a:off x="3230" y="1208"/>
                <a:ext cx="5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length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=1500</a:t>
                </a:r>
              </a:p>
            </p:txBody>
          </p:sp>
          <p:sp>
            <p:nvSpPr>
              <p:cNvPr id="27685" name="Line 37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86" name="Line 38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87" name="Line 39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88" name="Line 40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89" name="Line 41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90" name="Rectangle 42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27691" name="Group 43"/>
            <p:cNvGrpSpPr>
              <a:grpSpLocks/>
            </p:cNvGrpSpPr>
            <p:nvPr/>
          </p:nvGrpSpPr>
          <p:grpSpPr bwMode="auto">
            <a:xfrm>
              <a:off x="1560" y="3074"/>
              <a:ext cx="2676" cy="416"/>
              <a:chOff x="3006" y="1208"/>
              <a:chExt cx="2676" cy="416"/>
            </a:xfrm>
          </p:grpSpPr>
          <p:sp>
            <p:nvSpPr>
              <p:cNvPr id="27692" name="Rectangle 44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800">
                  <a:latin typeface="Comic Sans MS" pitchFamily="66" charset="0"/>
                </a:endParaRPr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94" name="Text Box 46"/>
              <p:cNvSpPr txBox="1">
                <a:spLocks noChangeArrowheads="1"/>
              </p:cNvSpPr>
              <p:nvPr/>
            </p:nvSpPr>
            <p:spPr bwMode="auto">
              <a:xfrm>
                <a:off x="3734" y="1208"/>
                <a:ext cx="29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ID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</a:t>
                </a:r>
                <a:r>
                  <a:rPr lang="en-US" sz="1800">
                    <a:solidFill>
                      <a:srgbClr val="FF0066"/>
                    </a:solidFill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27695" name="Text Box 47"/>
              <p:cNvSpPr txBox="1">
                <a:spLocks noChangeArrowheads="1"/>
              </p:cNvSpPr>
              <p:nvPr/>
            </p:nvSpPr>
            <p:spPr bwMode="auto">
              <a:xfrm>
                <a:off x="4605" y="1220"/>
                <a:ext cx="555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offset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=2960</a:t>
                </a:r>
              </a:p>
            </p:txBody>
          </p:sp>
          <p:sp>
            <p:nvSpPr>
              <p:cNvPr id="27696" name="Text Box 48"/>
              <p:cNvSpPr txBox="1">
                <a:spLocks noChangeArrowheads="1"/>
              </p:cNvSpPr>
              <p:nvPr/>
            </p:nvSpPr>
            <p:spPr bwMode="auto">
              <a:xfrm>
                <a:off x="3980" y="1220"/>
                <a:ext cx="67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fragflag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=0</a:t>
                </a:r>
              </a:p>
            </p:txBody>
          </p:sp>
          <p:sp>
            <p:nvSpPr>
              <p:cNvPr id="27697" name="Text Box 49"/>
              <p:cNvSpPr txBox="1">
                <a:spLocks noChangeArrowheads="1"/>
              </p:cNvSpPr>
              <p:nvPr/>
            </p:nvSpPr>
            <p:spPr bwMode="auto">
              <a:xfrm>
                <a:off x="3230" y="1208"/>
                <a:ext cx="5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length</a:t>
                </a:r>
              </a:p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=1040</a:t>
                </a:r>
              </a:p>
            </p:txBody>
          </p:sp>
          <p:sp>
            <p:nvSpPr>
              <p:cNvPr id="27698" name="Line 50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700" name="Line 52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701" name="Line 53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702" name="Line 54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703" name="Rectangle 55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7704" name="Freeform 56"/>
            <p:cNvSpPr>
              <a:spLocks/>
            </p:cNvSpPr>
            <p:nvPr/>
          </p:nvSpPr>
          <p:spPr bwMode="auto">
            <a:xfrm>
              <a:off x="1290" y="1422"/>
              <a:ext cx="210" cy="13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2"/>
                </a:cxn>
                <a:cxn ang="0">
                  <a:pos x="210" y="858"/>
                </a:cxn>
              </a:cxnLst>
              <a:rect l="0" t="0" r="r" b="b"/>
              <a:pathLst>
                <a:path w="210" h="1362">
                  <a:moveTo>
                    <a:pt x="0" y="0"/>
                  </a:moveTo>
                  <a:lnTo>
                    <a:pt x="0" y="1362"/>
                  </a:lnTo>
                  <a:lnTo>
                    <a:pt x="210" y="858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05" name="Line 57"/>
            <p:cNvSpPr>
              <a:spLocks noChangeShapeType="1"/>
            </p:cNvSpPr>
            <p:nvPr/>
          </p:nvSpPr>
          <p:spPr bwMode="auto">
            <a:xfrm>
              <a:off x="1290" y="2766"/>
              <a:ext cx="2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06" name="Line 58"/>
            <p:cNvSpPr>
              <a:spLocks noChangeShapeType="1"/>
            </p:cNvSpPr>
            <p:nvPr/>
          </p:nvSpPr>
          <p:spPr bwMode="auto">
            <a:xfrm>
              <a:off x="1296" y="2772"/>
              <a:ext cx="210" cy="49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07" name="Text Box 59"/>
            <p:cNvSpPr txBox="1">
              <a:spLocks noChangeArrowheads="1"/>
            </p:cNvSpPr>
            <p:nvPr/>
          </p:nvSpPr>
          <p:spPr bwMode="auto">
            <a:xfrm>
              <a:off x="1274" y="1472"/>
              <a:ext cx="205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One large datagram becomes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several smaller datagrams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27708" name="Rectangle 60"/>
          <p:cNvSpPr>
            <a:spLocks noChangeArrowheads="1"/>
          </p:cNvSpPr>
          <p:nvPr/>
        </p:nvSpPr>
        <p:spPr bwMode="auto">
          <a:xfrm>
            <a:off x="241300" y="1481976"/>
            <a:ext cx="3525838" cy="539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dirty="0"/>
              <a:t>IP header has </a:t>
            </a:r>
            <a:r>
              <a:rPr lang="en-US" i="1" dirty="0"/>
              <a:t>identification (</a:t>
            </a:r>
            <a:r>
              <a:rPr lang="en-US" i="1" dirty="0">
                <a:solidFill>
                  <a:srgbClr val="FF0066"/>
                </a:solidFill>
              </a:rPr>
              <a:t>x</a:t>
            </a:r>
            <a:r>
              <a:rPr lang="en-US" i="1" dirty="0"/>
              <a:t>)</a:t>
            </a:r>
            <a:r>
              <a:rPr lang="en-US" dirty="0"/>
              <a:t>, </a:t>
            </a:r>
            <a:r>
              <a:rPr lang="en-US" i="1" dirty="0"/>
              <a:t>flag</a:t>
            </a:r>
            <a:r>
              <a:rPr lang="en-US" dirty="0"/>
              <a:t>, and </a:t>
            </a:r>
            <a:r>
              <a:rPr lang="en-US" i="1" dirty="0"/>
              <a:t>fragmentation</a:t>
            </a:r>
            <a:r>
              <a:rPr lang="en-US" dirty="0"/>
              <a:t> fields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u="sng" dirty="0">
                <a:solidFill>
                  <a:srgbClr val="FF0000"/>
                </a:solidFill>
              </a:rPr>
              <a:t>Example</a:t>
            </a:r>
            <a:r>
              <a:rPr lang="en-US" dirty="0"/>
              <a:t>: 4000byte </a:t>
            </a:r>
            <a:r>
              <a:rPr lang="en-US" dirty="0" err="1"/>
              <a:t>d’gram</a:t>
            </a:r>
            <a:r>
              <a:rPr lang="en-US" dirty="0"/>
              <a:t> (20byte header + 3980 IP payload).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dirty="0"/>
              <a:t>MTU = 1500bytes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dirty="0" err="1"/>
              <a:t>Frag</a:t>
            </a:r>
            <a:r>
              <a:rPr lang="en-US" b="1" dirty="0"/>
              <a:t> 1</a:t>
            </a:r>
            <a:r>
              <a:rPr lang="en-US" dirty="0"/>
              <a:t>: 1480bytes + 20byte header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dirty="0" err="1"/>
              <a:t>Frag</a:t>
            </a:r>
            <a:r>
              <a:rPr lang="en-US" b="1" dirty="0"/>
              <a:t> 2</a:t>
            </a:r>
            <a:r>
              <a:rPr lang="en-US" dirty="0"/>
              <a:t>: 1480bytes + 20byte header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 dirty="0" err="1"/>
              <a:t>Frag</a:t>
            </a:r>
            <a:r>
              <a:rPr lang="en-US" b="1" dirty="0"/>
              <a:t> 3</a:t>
            </a:r>
            <a:r>
              <a:rPr lang="en-US" dirty="0"/>
              <a:t>: 3980-2*1480 bytes + 20byte </a:t>
            </a:r>
            <a:r>
              <a:rPr lang="en-US" dirty="0" smtClean="0"/>
              <a:t>header</a:t>
            </a:r>
            <a:endParaRPr lang="en-US" dirty="0"/>
          </a:p>
        </p:txBody>
      </p:sp>
      <p:pic>
        <p:nvPicPr>
          <p:cNvPr id="61" name="Picture 60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4825" cy="1143000"/>
          </a:xfrm>
        </p:spPr>
        <p:txBody>
          <a:bodyPr>
            <a:normAutofit/>
          </a:bodyPr>
          <a:lstStyle/>
          <a:p>
            <a:r>
              <a:rPr lang="en-US" sz="3600"/>
              <a:t>ICMP: Internet Control Message Protocol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/>
              <a:t>used by hosts, routers, gateways to communication network-level information</a:t>
            </a:r>
          </a:p>
          <a:p>
            <a:pPr lvl="1"/>
            <a:r>
              <a:rPr lang="en-US" sz="1800"/>
              <a:t>error reporting: unreachable host, network, port, protocol</a:t>
            </a:r>
          </a:p>
          <a:p>
            <a:pPr lvl="1"/>
            <a:r>
              <a:rPr lang="en-US" sz="1800"/>
              <a:t>echo request/reply (used by ping)</a:t>
            </a:r>
          </a:p>
          <a:p>
            <a:r>
              <a:rPr lang="en-US" sz="1800"/>
              <a:t>network-layer “above” IP:</a:t>
            </a:r>
          </a:p>
          <a:p>
            <a:pPr lvl="1"/>
            <a:r>
              <a:rPr lang="en-US" sz="1800"/>
              <a:t>ICMP msgs carried in IP datagrams</a:t>
            </a:r>
          </a:p>
          <a:p>
            <a:r>
              <a:rPr lang="en-US" sz="1800">
                <a:solidFill>
                  <a:schemeClr val="accent2"/>
                </a:solidFill>
              </a:rPr>
              <a:t>ICMP message:</a:t>
            </a:r>
            <a:r>
              <a:rPr lang="en-US" sz="1800"/>
              <a:t> type, code plus first 8 bytes of IP datagram causing error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556125" y="1495984"/>
            <a:ext cx="426085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 eaLnBrk="0" hangingPunct="0"/>
            <a:r>
              <a:rPr lang="en-US" sz="1800" u="sng" dirty="0">
                <a:latin typeface="Arial" charset="0"/>
              </a:rPr>
              <a:t>Type</a:t>
            </a:r>
            <a:r>
              <a:rPr lang="en-US" sz="1800" dirty="0">
                <a:latin typeface="Arial" charset="0"/>
              </a:rPr>
              <a:t>  </a:t>
            </a:r>
            <a:r>
              <a:rPr lang="en-US" sz="1800" u="sng" dirty="0">
                <a:latin typeface="Arial" charset="0"/>
              </a:rPr>
              <a:t>Code</a:t>
            </a:r>
            <a:r>
              <a:rPr lang="en-US" sz="1800" dirty="0">
                <a:latin typeface="Arial" charset="0"/>
              </a:rPr>
              <a:t>  </a:t>
            </a:r>
            <a:r>
              <a:rPr lang="en-US" sz="1800" u="sng" dirty="0">
                <a:latin typeface="Arial" charset="0"/>
              </a:rPr>
              <a:t>description</a:t>
            </a:r>
            <a:endParaRPr lang="en-US" sz="1800" dirty="0">
              <a:latin typeface="Arial" charset="0"/>
            </a:endParaRP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0        0         echo reply (ping)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3        0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. network unreachable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3        1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host unreachable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3        2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protocol unreachable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3        3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port unreachable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3        6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network unknown</a:t>
            </a:r>
          </a:p>
          <a:p>
            <a:pPr marL="457200" indent="-457200" eaLnBrk="0" hangingPunct="0"/>
            <a:r>
              <a:rPr lang="en-US" sz="1800" dirty="0">
                <a:solidFill>
                  <a:srgbClr val="FF0000"/>
                </a:solidFill>
                <a:latin typeface="Arial" charset="0"/>
              </a:rPr>
              <a:t>3        7        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dest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host unknown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4        0         source quench (congestion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                     control - not used)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8        0         echo request (ping)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9        0         route advertisement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10      0         router discovery</a:t>
            </a:r>
          </a:p>
          <a:p>
            <a:pPr marL="457200" indent="-457200" eaLnBrk="0" hangingPunct="0"/>
            <a:r>
              <a:rPr lang="en-US" sz="1800" dirty="0">
                <a:latin typeface="Arial" charset="0"/>
              </a:rPr>
              <a:t>11      0         TTL expired</a:t>
            </a:r>
          </a:p>
          <a:p>
            <a:pPr marL="457200" indent="-457200" eaLnBrk="0" hangingPunct="0">
              <a:buFontTx/>
              <a:buAutoNum type="arabicPlain" startAt="12"/>
            </a:pPr>
            <a:r>
              <a:rPr lang="en-US" sz="1800" dirty="0">
                <a:latin typeface="Arial" charset="0"/>
              </a:rPr>
              <a:t>0         bad IP header</a:t>
            </a:r>
          </a:p>
          <a:p>
            <a:pPr marL="457200" indent="-457200" eaLnBrk="0" hangingPunct="0">
              <a:buFontTx/>
              <a:buAutoNum type="arabicPlain" startAt="12"/>
            </a:pPr>
            <a:r>
              <a:rPr lang="en-US" sz="1800" dirty="0">
                <a:latin typeface="Arial" charset="0"/>
              </a:rPr>
              <a:t>0         Timestamp</a:t>
            </a:r>
          </a:p>
          <a:p>
            <a:pPr marL="457200" indent="-457200" eaLnBrk="0" hangingPunct="0">
              <a:buFontTx/>
              <a:buAutoNum type="arabicPlain" startAt="12"/>
            </a:pPr>
            <a:r>
              <a:rPr lang="en-US" sz="1800" dirty="0">
                <a:latin typeface="Arial" charset="0"/>
              </a:rPr>
              <a:t>0	    Timestamp reply</a:t>
            </a:r>
          </a:p>
          <a:p>
            <a:pPr marL="457200" indent="-457200" eaLnBrk="0" hangingPunct="0">
              <a:buFontTx/>
              <a:buAutoNum type="arabicPlain" startAt="12"/>
            </a:pPr>
            <a:r>
              <a:rPr lang="en-US" sz="1800" dirty="0">
                <a:latin typeface="Arial" charset="0"/>
              </a:rPr>
              <a:t>0	     Information request</a:t>
            </a:r>
          </a:p>
          <a:p>
            <a:pPr marL="457200" indent="-457200" eaLnBrk="0" hangingPunct="0">
              <a:buFontTx/>
              <a:buAutoNum type="arabicPlain" startAt="12"/>
            </a:pPr>
            <a:r>
              <a:rPr lang="en-US" sz="1800" dirty="0">
                <a:latin typeface="Arial" charset="0"/>
              </a:rPr>
              <a:t>0	     Information reply	</a:t>
            </a:r>
          </a:p>
          <a:p>
            <a:pPr marL="457200" indent="-457200" eaLnBrk="0" hangingPunct="0"/>
            <a:endParaRPr lang="en-US" sz="1800" dirty="0">
              <a:latin typeface="Arial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4825" cy="1143000"/>
          </a:xfrm>
          <a:noFill/>
          <a:ln/>
        </p:spPr>
        <p:txBody>
          <a:bodyPr>
            <a:normAutofit/>
          </a:bodyPr>
          <a:lstStyle/>
          <a:p>
            <a:r>
              <a:rPr lang="en-US" sz="3600"/>
              <a:t>ICMP: Internet Control Message Protocol</a:t>
            </a:r>
            <a:endParaRPr lang="en-US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285875" y="2171700"/>
            <a:ext cx="6872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266825" y="2652713"/>
            <a:ext cx="6872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372100" y="1485900"/>
            <a:ext cx="2814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H="1">
            <a:off x="1243013" y="1500188"/>
            <a:ext cx="2814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4657725" y="1714500"/>
            <a:ext cx="0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3009900" y="1695450"/>
            <a:ext cx="0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grpSp>
        <p:nvGrpSpPr>
          <p:cNvPr id="19" name="Group 18"/>
          <p:cNvGrpSpPr/>
          <p:nvPr/>
        </p:nvGrpSpPr>
        <p:grpSpPr>
          <a:xfrm>
            <a:off x="1271588" y="1795368"/>
            <a:ext cx="6886575" cy="2288459"/>
            <a:chOff x="1271588" y="1543112"/>
            <a:chExt cx="6886575" cy="2288459"/>
          </a:xfrm>
        </p:grpSpPr>
        <p:grpSp>
          <p:nvGrpSpPr>
            <p:cNvPr id="18" name="Group 17"/>
            <p:cNvGrpSpPr/>
            <p:nvPr/>
          </p:nvGrpSpPr>
          <p:grpSpPr>
            <a:xfrm>
              <a:off x="1271588" y="1543112"/>
              <a:ext cx="6886575" cy="1833671"/>
              <a:chOff x="1271588" y="1322388"/>
              <a:chExt cx="6886575" cy="1833671"/>
            </a:xfrm>
          </p:grpSpPr>
          <p:sp>
            <p:nvSpPr>
              <p:cNvPr id="29699" name="Rectangle 3"/>
              <p:cNvSpPr>
                <a:spLocks noChangeArrowheads="1"/>
              </p:cNvSpPr>
              <p:nvPr/>
            </p:nvSpPr>
            <p:spPr bwMode="auto">
              <a:xfrm>
                <a:off x="1271588" y="1684447"/>
                <a:ext cx="6886575" cy="14716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9704" name="Text Box 8"/>
              <p:cNvSpPr txBox="1">
                <a:spLocks noChangeArrowheads="1"/>
              </p:cNvSpPr>
              <p:nvPr/>
            </p:nvSpPr>
            <p:spPr bwMode="auto">
              <a:xfrm>
                <a:off x="4251325" y="1322388"/>
                <a:ext cx="949325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 dirty="0">
                    <a:latin typeface="Comic Sans MS" pitchFamily="66" charset="0"/>
                  </a:rPr>
                  <a:t>32 bits</a:t>
                </a:r>
              </a:p>
            </p:txBody>
          </p:sp>
          <p:sp>
            <p:nvSpPr>
              <p:cNvPr id="29707" name="Text Box 11"/>
              <p:cNvSpPr txBox="1">
                <a:spLocks noChangeArrowheads="1"/>
              </p:cNvSpPr>
              <p:nvPr/>
            </p:nvSpPr>
            <p:spPr bwMode="auto">
              <a:xfrm>
                <a:off x="1879600" y="1751013"/>
                <a:ext cx="706438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Type</a:t>
                </a:r>
              </a:p>
            </p:txBody>
          </p:sp>
          <p:sp>
            <p:nvSpPr>
              <p:cNvPr id="29708" name="Text Box 12"/>
              <p:cNvSpPr txBox="1">
                <a:spLocks noChangeArrowheads="1"/>
              </p:cNvSpPr>
              <p:nvPr/>
            </p:nvSpPr>
            <p:spPr bwMode="auto">
              <a:xfrm>
                <a:off x="3503613" y="1760538"/>
                <a:ext cx="703262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Code</a:t>
                </a:r>
              </a:p>
            </p:txBody>
          </p:sp>
          <p:sp>
            <p:nvSpPr>
              <p:cNvPr id="29709" name="Text Box 13"/>
              <p:cNvSpPr txBox="1">
                <a:spLocks noChangeArrowheads="1"/>
              </p:cNvSpPr>
              <p:nvPr/>
            </p:nvSpPr>
            <p:spPr bwMode="auto">
              <a:xfrm>
                <a:off x="5813425" y="1755775"/>
                <a:ext cx="1228725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Checksum</a:t>
                </a:r>
              </a:p>
            </p:txBody>
          </p:sp>
          <p:sp>
            <p:nvSpPr>
              <p:cNvPr id="29710" name="Text Box 14"/>
              <p:cNvSpPr txBox="1">
                <a:spLocks noChangeArrowheads="1"/>
              </p:cNvSpPr>
              <p:nvPr/>
            </p:nvSpPr>
            <p:spPr bwMode="auto">
              <a:xfrm>
                <a:off x="4179888" y="2236788"/>
                <a:ext cx="962025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latin typeface="Comic Sans MS" pitchFamily="66" charset="0"/>
                  </a:rPr>
                  <a:t>Unused</a:t>
                </a:r>
              </a:p>
            </p:txBody>
          </p:sp>
          <p:sp>
            <p:nvSpPr>
              <p:cNvPr id="29711" name="Text Box 15"/>
              <p:cNvSpPr txBox="1">
                <a:spLocks noChangeArrowheads="1"/>
              </p:cNvSpPr>
              <p:nvPr/>
            </p:nvSpPr>
            <p:spPr bwMode="auto">
              <a:xfrm>
                <a:off x="2460625" y="2732088"/>
                <a:ext cx="4473575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 dirty="0">
                    <a:latin typeface="Comic Sans MS" pitchFamily="66" charset="0"/>
                  </a:rPr>
                  <a:t>IP header + 64 bits of original datagram</a:t>
                </a:r>
              </a:p>
            </p:txBody>
          </p:sp>
        </p:grp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2427288" y="3464859"/>
              <a:ext cx="4162425" cy="366712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6600"/>
                  </a:solidFill>
                  <a:latin typeface="Comic Sans MS" pitchFamily="66" charset="0"/>
                </a:rPr>
                <a:t>Most frequent ICMP message format</a:t>
              </a:r>
            </a:p>
          </p:txBody>
        </p:sp>
      </p:grpSp>
      <p:pic>
        <p:nvPicPr>
          <p:cNvPr id="17" name="Picture 16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4825" cy="1143000"/>
          </a:xfrm>
          <a:noFill/>
          <a:ln/>
        </p:spPr>
        <p:txBody>
          <a:bodyPr/>
          <a:lstStyle/>
          <a:p>
            <a:r>
              <a:rPr lang="en-US" sz="3200"/>
              <a:t>ICMP: Ping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1285875" y="2171700"/>
            <a:ext cx="6872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1266825" y="2652713"/>
            <a:ext cx="6872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5372100" y="1485900"/>
            <a:ext cx="2814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H="1">
            <a:off x="1243013" y="1500188"/>
            <a:ext cx="2814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4657725" y="1714500"/>
            <a:ext cx="0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3009900" y="1695450"/>
            <a:ext cx="0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4652963" y="2152650"/>
            <a:ext cx="0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grpSp>
        <p:nvGrpSpPr>
          <p:cNvPr id="21" name="Group 20"/>
          <p:cNvGrpSpPr/>
          <p:nvPr/>
        </p:nvGrpSpPr>
        <p:grpSpPr>
          <a:xfrm>
            <a:off x="1271588" y="1621942"/>
            <a:ext cx="6886575" cy="2282825"/>
            <a:chOff x="1271588" y="1322388"/>
            <a:chExt cx="6886575" cy="2282825"/>
          </a:xfrm>
        </p:grpSpPr>
        <p:sp>
          <p:nvSpPr>
            <p:cNvPr id="30723" name="Rectangle 3"/>
            <p:cNvSpPr>
              <a:spLocks noChangeArrowheads="1"/>
            </p:cNvSpPr>
            <p:nvPr/>
          </p:nvSpPr>
          <p:spPr bwMode="auto">
            <a:xfrm>
              <a:off x="1271588" y="1700213"/>
              <a:ext cx="6886575" cy="14716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4251325" y="1322388"/>
              <a:ext cx="94932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32 bits</a:t>
              </a:r>
            </a:p>
          </p:txBody>
        </p:sp>
        <p:sp>
          <p:nvSpPr>
            <p:cNvPr id="30731" name="Text Box 11"/>
            <p:cNvSpPr txBox="1">
              <a:spLocks noChangeArrowheads="1"/>
            </p:cNvSpPr>
            <p:nvPr/>
          </p:nvSpPr>
          <p:spPr bwMode="auto">
            <a:xfrm>
              <a:off x="1879600" y="1751013"/>
              <a:ext cx="7064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Type</a:t>
              </a:r>
            </a:p>
          </p:txBody>
        </p:sp>
        <p:sp>
          <p:nvSpPr>
            <p:cNvPr id="30732" name="Text Box 12"/>
            <p:cNvSpPr txBox="1">
              <a:spLocks noChangeArrowheads="1"/>
            </p:cNvSpPr>
            <p:nvPr/>
          </p:nvSpPr>
          <p:spPr bwMode="auto">
            <a:xfrm>
              <a:off x="3503613" y="1760538"/>
              <a:ext cx="7032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Code</a:t>
              </a:r>
            </a:p>
          </p:txBody>
        </p:sp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5813425" y="1755775"/>
              <a:ext cx="12287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Checksum</a:t>
              </a:r>
            </a:p>
          </p:txBody>
        </p:sp>
        <p:sp>
          <p:nvSpPr>
            <p:cNvPr id="30734" name="Text Box 14"/>
            <p:cNvSpPr txBox="1">
              <a:spLocks noChangeArrowheads="1"/>
            </p:cNvSpPr>
            <p:nvPr/>
          </p:nvSpPr>
          <p:spPr bwMode="auto">
            <a:xfrm>
              <a:off x="2460625" y="2732088"/>
              <a:ext cx="9715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Data ….</a:t>
              </a:r>
            </a:p>
          </p:txBody>
        </p:sp>
        <p:sp>
          <p:nvSpPr>
            <p:cNvPr id="30735" name="Text Box 15"/>
            <p:cNvSpPr txBox="1">
              <a:spLocks noChangeArrowheads="1"/>
            </p:cNvSpPr>
            <p:nvPr/>
          </p:nvSpPr>
          <p:spPr bwMode="auto">
            <a:xfrm>
              <a:off x="3190875" y="3238500"/>
              <a:ext cx="2992438" cy="366713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6600"/>
                  </a:solidFill>
                  <a:latin typeface="Comic Sans MS" pitchFamily="66" charset="0"/>
                </a:rPr>
                <a:t>Ping uses Echo/Echo Reply</a:t>
              </a:r>
            </a:p>
          </p:txBody>
        </p:sp>
        <p:sp>
          <p:nvSpPr>
            <p:cNvPr id="30737" name="Text Box 17"/>
            <p:cNvSpPr txBox="1">
              <a:spLocks noChangeArrowheads="1"/>
            </p:cNvSpPr>
            <p:nvPr/>
          </p:nvSpPr>
          <p:spPr bwMode="auto">
            <a:xfrm>
              <a:off x="2332038" y="2232025"/>
              <a:ext cx="12747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Identifier</a:t>
              </a:r>
            </a:p>
          </p:txBody>
        </p:sp>
        <p:sp>
          <p:nvSpPr>
            <p:cNvPr id="30738" name="Text Box 18"/>
            <p:cNvSpPr txBox="1">
              <a:spLocks noChangeArrowheads="1"/>
            </p:cNvSpPr>
            <p:nvPr/>
          </p:nvSpPr>
          <p:spPr bwMode="auto">
            <a:xfrm>
              <a:off x="5327650" y="2227263"/>
              <a:ext cx="211137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Sequence Number</a:t>
              </a:r>
            </a:p>
          </p:txBody>
        </p:sp>
      </p:grp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800100" y="3964049"/>
            <a:ext cx="76692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8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sz="1800" dirty="0">
                <a:latin typeface="Comic Sans MS" pitchFamily="66" charset="0"/>
              </a:rPr>
              <a:t>Ping uses Echo/Echo Reply</a:t>
            </a:r>
          </a:p>
          <a:p>
            <a:pPr eaLnBrk="0" hangingPunct="0"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TYPE = 8 for Echo</a:t>
            </a:r>
          </a:p>
          <a:p>
            <a:pPr eaLnBrk="0" hangingPunct="0"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TYPE = 0 for Echo reply, a new value of IP and Ping checksum is calculated.</a:t>
            </a:r>
          </a:p>
          <a:p>
            <a:pPr eaLnBrk="0" hangingPunct="0"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Ping computes time between sending Echo </a:t>
            </a:r>
            <a:r>
              <a:rPr lang="en-US" sz="1800" dirty="0" err="1">
                <a:latin typeface="Comic Sans MS" pitchFamily="66" charset="0"/>
              </a:rPr>
              <a:t>d’grams</a:t>
            </a:r>
            <a:r>
              <a:rPr lang="en-US" sz="1800" dirty="0">
                <a:latin typeface="Comic Sans MS" pitchFamily="66" charset="0"/>
              </a:rPr>
              <a:t> and the corresponding reply and computes RTT from that.</a:t>
            </a:r>
          </a:p>
        </p:txBody>
      </p:sp>
      <p:pic>
        <p:nvPicPr>
          <p:cNvPr id="20" name="Picture 19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1543050" y="1648541"/>
            <a:ext cx="6096000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Pinging stymie.gsfc.nasa.gov [128.183.8.93] with 32 bytes of data: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US" sz="18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Reply from 128.183.8.93: bytes=32 time&lt;10ms TTL=64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Reply from 128.183.8.93: bytes=32 time&lt;10ms TTL=64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Reply from 128.183.8.93: bytes=32 time&lt;10ms TTL=64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Reply from 128.183.8.93: bytes=32 time&lt;10ms TTL=64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US" sz="18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Ping statistics for 128.183.8.93: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    Packets: Sent = 4, Received = 4, Lost = 0 (0% loss),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Approximate round trip times in </a:t>
            </a:r>
            <a:r>
              <a:rPr lang="en-US" sz="1800" dirty="0" err="1">
                <a:latin typeface="Comic Sans MS" pitchFamily="66" charset="0"/>
              </a:rPr>
              <a:t>milli</a:t>
            </a:r>
            <a:r>
              <a:rPr lang="en-US" sz="1800" dirty="0">
                <a:latin typeface="Comic Sans MS" pitchFamily="66" charset="0"/>
              </a:rPr>
              <a:t>-seconds: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    Minimum = 0ms, Maximum =  0ms, Average =  0ms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2484438" y="644525"/>
            <a:ext cx="4057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tx2"/>
                </a:solidFill>
              </a:rPr>
              <a:t>Ping – Example session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346075"/>
            <a:ext cx="8826500" cy="1143000"/>
          </a:xfrm>
        </p:spPr>
        <p:txBody>
          <a:bodyPr/>
          <a:lstStyle/>
          <a:p>
            <a:r>
              <a:rPr lang="en-US" sz="3200"/>
              <a:t>DHCP: Dynamic Host Configuration Protocol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11175" y="1876719"/>
            <a:ext cx="8034338" cy="33591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u="sng" dirty="0">
                <a:solidFill>
                  <a:srgbClr val="FF0000"/>
                </a:solidFill>
              </a:rPr>
              <a:t>Goal:</a:t>
            </a:r>
            <a:r>
              <a:rPr lang="en-US" sz="2800" dirty="0"/>
              <a:t> allow host to </a:t>
            </a:r>
            <a:r>
              <a:rPr lang="en-US" sz="2800" i="1" dirty="0"/>
              <a:t>dynamically </a:t>
            </a:r>
            <a:r>
              <a:rPr lang="en-US" sz="2800" dirty="0"/>
              <a:t>obtain its IP address from network server when it joins network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Can renew its lease on address in use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Allows reuse of addresses (only hold address while connected an “on”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Support for mobile users who want to join network (more shortly)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DHCP overview: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host broadcasts “</a:t>
            </a:r>
            <a:r>
              <a:rPr lang="en-US" dirty="0">
                <a:solidFill>
                  <a:schemeClr val="accent2"/>
                </a:solidFill>
              </a:rPr>
              <a:t>DHCP discover</a:t>
            </a:r>
            <a:r>
              <a:rPr lang="en-US" dirty="0"/>
              <a:t>” </a:t>
            </a:r>
            <a:r>
              <a:rPr lang="en-US" dirty="0" err="1"/>
              <a:t>msg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DHCP server responds with “</a:t>
            </a:r>
            <a:r>
              <a:rPr lang="en-US" dirty="0">
                <a:solidFill>
                  <a:schemeClr val="accent2"/>
                </a:solidFill>
              </a:rPr>
              <a:t>DHCP offer</a:t>
            </a:r>
            <a:r>
              <a:rPr lang="en-US" dirty="0"/>
              <a:t>” </a:t>
            </a:r>
            <a:r>
              <a:rPr lang="en-US" dirty="0" err="1"/>
              <a:t>msg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host requests IP address: “</a:t>
            </a:r>
            <a:r>
              <a:rPr lang="en-US" dirty="0">
                <a:solidFill>
                  <a:schemeClr val="accent2"/>
                </a:solidFill>
              </a:rPr>
              <a:t>DHCP request</a:t>
            </a:r>
            <a:r>
              <a:rPr lang="en-US" dirty="0"/>
              <a:t>” </a:t>
            </a:r>
            <a:r>
              <a:rPr lang="en-US" dirty="0" err="1"/>
              <a:t>msg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DHCP server sends address: “</a:t>
            </a:r>
            <a:r>
              <a:rPr lang="en-US" dirty="0">
                <a:solidFill>
                  <a:schemeClr val="accent2"/>
                </a:solidFill>
              </a:rPr>
              <a:t>DHCP </a:t>
            </a:r>
            <a:r>
              <a:rPr lang="en-US" dirty="0" err="1">
                <a:solidFill>
                  <a:schemeClr val="accent2"/>
                </a:solidFill>
              </a:rPr>
              <a:t>ack</a:t>
            </a:r>
            <a:r>
              <a:rPr lang="en-US" dirty="0"/>
              <a:t>” </a:t>
            </a:r>
            <a:r>
              <a:rPr lang="en-US" dirty="0" err="1"/>
              <a:t>msg</a:t>
            </a:r>
            <a:r>
              <a:rPr lang="en-US" dirty="0"/>
              <a:t> 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0" y="388938"/>
            <a:ext cx="7772400" cy="1143000"/>
          </a:xfrm>
        </p:spPr>
        <p:txBody>
          <a:bodyPr/>
          <a:lstStyle/>
          <a:p>
            <a:r>
              <a:rPr lang="en-US" sz="4000"/>
              <a:t>DHCP client-server scenario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408238" y="6037263"/>
            <a:ext cx="4978400" cy="319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1712913" y="2103438"/>
            <a:ext cx="1941512" cy="2049462"/>
          </a:xfrm>
          <a:custGeom>
            <a:avLst/>
            <a:gdLst/>
            <a:ahLst/>
            <a:cxnLst>
              <a:cxn ang="0">
                <a:pos x="1201" y="756"/>
              </a:cxn>
              <a:cxn ang="0">
                <a:pos x="702" y="670"/>
              </a:cxn>
              <a:cxn ang="0">
                <a:pos x="608" y="103"/>
              </a:cxn>
              <a:cxn ang="0">
                <a:pos x="335" y="52"/>
              </a:cxn>
              <a:cxn ang="0">
                <a:pos x="65" y="82"/>
              </a:cxn>
              <a:cxn ang="0">
                <a:pos x="41" y="544"/>
              </a:cxn>
              <a:cxn ang="0">
                <a:pos x="38" y="751"/>
              </a:cxn>
              <a:cxn ang="0">
                <a:pos x="23" y="940"/>
              </a:cxn>
              <a:cxn ang="0">
                <a:pos x="17" y="1114"/>
              </a:cxn>
              <a:cxn ang="0">
                <a:pos x="128" y="1219"/>
              </a:cxn>
              <a:cxn ang="0">
                <a:pos x="602" y="1243"/>
              </a:cxn>
              <a:cxn ang="0">
                <a:pos x="686" y="930"/>
              </a:cxn>
              <a:cxn ang="0">
                <a:pos x="1177" y="916"/>
              </a:cxn>
              <a:cxn ang="0">
                <a:pos x="1201" y="756"/>
              </a:cxn>
            </a:cxnLst>
            <a:rect l="0" t="0" r="r" b="b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4229100" y="2390775"/>
            <a:ext cx="1906588" cy="1958975"/>
          </a:xfrm>
          <a:custGeom>
            <a:avLst/>
            <a:gdLst/>
            <a:ahLst/>
            <a:cxnLst>
              <a:cxn ang="0">
                <a:pos x="25" y="709"/>
              </a:cxn>
              <a:cxn ang="0">
                <a:pos x="526" y="780"/>
              </a:cxn>
              <a:cxn ang="0">
                <a:pos x="613" y="1134"/>
              </a:cxn>
              <a:cxn ang="0">
                <a:pos x="946" y="1230"/>
              </a:cxn>
              <a:cxn ang="0">
                <a:pos x="1171" y="1107"/>
              </a:cxn>
              <a:cxn ang="0">
                <a:pos x="1126" y="894"/>
              </a:cxn>
              <a:cxn ang="0">
                <a:pos x="1114" y="693"/>
              </a:cxn>
              <a:cxn ang="0">
                <a:pos x="1099" y="423"/>
              </a:cxn>
              <a:cxn ang="0">
                <a:pos x="1141" y="216"/>
              </a:cxn>
              <a:cxn ang="0">
                <a:pos x="1102" y="33"/>
              </a:cxn>
              <a:cxn ang="0">
                <a:pos x="646" y="81"/>
              </a:cxn>
              <a:cxn ang="0">
                <a:pos x="535" y="519"/>
              </a:cxn>
              <a:cxn ang="0">
                <a:pos x="44" y="548"/>
              </a:cxn>
              <a:cxn ang="0">
                <a:pos x="25" y="709"/>
              </a:cxn>
            </a:cxnLst>
            <a:rect l="0" t="0" r="r" b="b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>
            <a:off x="2921000" y="3767138"/>
            <a:ext cx="2055813" cy="1490662"/>
          </a:xfrm>
          <a:custGeom>
            <a:avLst/>
            <a:gdLst/>
            <a:ahLst/>
            <a:cxnLst>
              <a:cxn ang="0">
                <a:pos x="600" y="30"/>
              </a:cxn>
              <a:cxn ang="0">
                <a:pos x="525" y="393"/>
              </a:cxn>
              <a:cxn ang="0">
                <a:pos x="81" y="471"/>
              </a:cxn>
              <a:cxn ang="0">
                <a:pos x="39" y="855"/>
              </a:cxn>
              <a:cxn ang="0">
                <a:pos x="207" y="927"/>
              </a:cxn>
              <a:cxn ang="0">
                <a:pos x="429" y="927"/>
              </a:cxn>
              <a:cxn ang="0">
                <a:pos x="705" y="891"/>
              </a:cxn>
              <a:cxn ang="0">
                <a:pos x="1227" y="849"/>
              </a:cxn>
              <a:cxn ang="0">
                <a:pos x="1113" y="459"/>
              </a:cxn>
              <a:cxn ang="0">
                <a:pos x="777" y="363"/>
              </a:cxn>
              <a:cxn ang="0">
                <a:pos x="762" y="42"/>
              </a:cxn>
              <a:cxn ang="0">
                <a:pos x="600" y="30"/>
              </a:cxn>
            </a:cxnLst>
            <a:rect l="0" t="0" r="r" b="b"/>
            <a:pathLst>
              <a:path w="1295" h="939">
                <a:moveTo>
                  <a:pt x="600" y="30"/>
                </a:moveTo>
                <a:cubicBezTo>
                  <a:pt x="486" y="60"/>
                  <a:pt x="610" y="247"/>
                  <a:pt x="525" y="393"/>
                </a:cubicBezTo>
                <a:cubicBezTo>
                  <a:pt x="439" y="467"/>
                  <a:pt x="162" y="394"/>
                  <a:pt x="81" y="471"/>
                </a:cubicBezTo>
                <a:cubicBezTo>
                  <a:pt x="0" y="548"/>
                  <a:pt x="18" y="779"/>
                  <a:pt x="39" y="855"/>
                </a:cubicBezTo>
                <a:cubicBezTo>
                  <a:pt x="60" y="931"/>
                  <a:pt x="142" y="915"/>
                  <a:pt x="207" y="927"/>
                </a:cubicBezTo>
                <a:cubicBezTo>
                  <a:pt x="272" y="939"/>
                  <a:pt x="346" y="933"/>
                  <a:pt x="429" y="927"/>
                </a:cubicBezTo>
                <a:cubicBezTo>
                  <a:pt x="512" y="921"/>
                  <a:pt x="572" y="904"/>
                  <a:pt x="705" y="891"/>
                </a:cubicBezTo>
                <a:cubicBezTo>
                  <a:pt x="838" y="878"/>
                  <a:pt x="1159" y="921"/>
                  <a:pt x="1227" y="849"/>
                </a:cubicBezTo>
                <a:cubicBezTo>
                  <a:pt x="1295" y="777"/>
                  <a:pt x="1188" y="540"/>
                  <a:pt x="1113" y="459"/>
                </a:cubicBezTo>
                <a:cubicBezTo>
                  <a:pt x="1038" y="378"/>
                  <a:pt x="835" y="432"/>
                  <a:pt x="777" y="363"/>
                </a:cubicBezTo>
                <a:cubicBezTo>
                  <a:pt x="719" y="294"/>
                  <a:pt x="791" y="97"/>
                  <a:pt x="762" y="42"/>
                </a:cubicBezTo>
                <a:cubicBezTo>
                  <a:pt x="708" y="15"/>
                  <a:pt x="714" y="0"/>
                  <a:pt x="600" y="30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1790700" y="2208213"/>
          <a:ext cx="584200" cy="463550"/>
        </p:xfrm>
        <a:graphic>
          <a:graphicData uri="http://schemas.openxmlformats.org/presentationml/2006/ole">
            <p:oleObj spid="_x0000_s32775" name="Clip" r:id="rId3" imgW="1305000" imgH="1085760" progId="">
              <p:embed/>
            </p:oleObj>
          </a:graphicData>
        </a:graphic>
      </p:graphicFrame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2351088" y="2581275"/>
            <a:ext cx="277812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>
            <a:off x="2641600" y="2566988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V="1">
            <a:off x="2351088" y="3225800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360613" y="3852863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1790700" y="2874963"/>
          <a:ext cx="584200" cy="463550"/>
        </p:xfrm>
        <a:graphic>
          <a:graphicData uri="http://schemas.openxmlformats.org/presentationml/2006/ole">
            <p:oleObj spid="_x0000_s32780" name="Clip" r:id="rId4" imgW="1305000" imgH="1085760" progId="">
              <p:embed/>
            </p:oleObj>
          </a:graphicData>
        </a:graphic>
      </p:graphicFrame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1790700" y="3484563"/>
          <a:ext cx="584200" cy="463550"/>
        </p:xfrm>
        <a:graphic>
          <a:graphicData uri="http://schemas.openxmlformats.org/presentationml/2006/ole">
            <p:oleObj spid="_x0000_s32781" name="Clip" r:id="rId5" imgW="1305000" imgH="1085760" progId="">
              <p:embed/>
            </p:oleObj>
          </a:graphicData>
        </a:graphic>
      </p:graphicFrame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2641600" y="3424238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32783" name="Group 15"/>
          <p:cNvGrpSpPr>
            <a:grpSpLocks/>
          </p:cNvGrpSpPr>
          <p:nvPr/>
        </p:nvGrpSpPr>
        <p:grpSpPr bwMode="auto">
          <a:xfrm>
            <a:off x="3584575" y="3389313"/>
            <a:ext cx="711200" cy="381000"/>
            <a:chOff x="3600" y="219"/>
            <a:chExt cx="360" cy="175"/>
          </a:xfrm>
        </p:grpSpPr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785" name="Line 1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787" name="Rectangle 1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32788" name="Oval 2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32789" name="Group 2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790" name="Line 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2791" name="Line 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2792" name="Line 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32793" name="Group 2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2794" name="Line 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2795" name="Line 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2796" name="Line 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2309813" y="22558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2397125" y="2976563"/>
            <a:ext cx="309563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2387600" y="28844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2195513" y="38369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223.1.1.3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2986088" y="31654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223.1.1.4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>
            <a:off x="4189413" y="3433763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4062413" y="31559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223.1.2.9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04" name="Line 36"/>
          <p:cNvSpPr>
            <a:spLocks noChangeShapeType="1"/>
          </p:cNvSpPr>
          <p:nvPr/>
        </p:nvSpPr>
        <p:spPr bwMode="auto">
          <a:xfrm flipH="1">
            <a:off x="5213350" y="2738438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2805" name="Object 37"/>
          <p:cNvGraphicFramePr>
            <a:graphicFrameLocks noChangeAspect="1"/>
          </p:cNvGraphicFramePr>
          <p:nvPr/>
        </p:nvGraphicFramePr>
        <p:xfrm>
          <a:off x="5391150" y="2446338"/>
          <a:ext cx="584200" cy="463550"/>
        </p:xfrm>
        <a:graphic>
          <a:graphicData uri="http://schemas.openxmlformats.org/presentationml/2006/ole">
            <p:oleObj spid="_x0000_s32805" name="Clip" r:id="rId6" imgW="1305000" imgH="1085760" progId="">
              <p:embed/>
            </p:oleObj>
          </a:graphicData>
        </a:graphic>
      </p:graphicFrame>
      <p:sp>
        <p:nvSpPr>
          <p:cNvPr id="32806" name="Line 38"/>
          <p:cNvSpPr>
            <a:spLocks noChangeShapeType="1"/>
          </p:cNvSpPr>
          <p:nvPr/>
        </p:nvSpPr>
        <p:spPr bwMode="auto">
          <a:xfrm>
            <a:off x="5213350" y="2743200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2807" name="Object 39"/>
          <p:cNvGraphicFramePr>
            <a:graphicFrameLocks noChangeAspect="1"/>
          </p:cNvGraphicFramePr>
          <p:nvPr/>
        </p:nvGraphicFramePr>
        <p:xfrm>
          <a:off x="5395913" y="3827463"/>
          <a:ext cx="584200" cy="463550"/>
        </p:xfrm>
        <a:graphic>
          <a:graphicData uri="http://schemas.openxmlformats.org/presentationml/2006/ole">
            <p:oleObj spid="_x0000_s32807" name="Clip" r:id="rId7" imgW="1305000" imgH="1085760" progId="">
              <p:embed/>
            </p:oleObj>
          </a:graphicData>
        </a:graphic>
      </p:graphicFrame>
      <p:sp>
        <p:nvSpPr>
          <p:cNvPr id="32808" name="Line 40"/>
          <p:cNvSpPr>
            <a:spLocks noChangeShapeType="1"/>
          </p:cNvSpPr>
          <p:nvPr/>
        </p:nvSpPr>
        <p:spPr bwMode="auto">
          <a:xfrm>
            <a:off x="5213350" y="4014788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09" name="Rectangle 41"/>
          <p:cNvSpPr>
            <a:spLocks noChangeArrowheads="1"/>
          </p:cNvSpPr>
          <p:nvPr/>
        </p:nvSpPr>
        <p:spPr bwMode="auto">
          <a:xfrm>
            <a:off x="5159375" y="3749675"/>
            <a:ext cx="171450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4573588" y="36369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5297488" y="21447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223.1.2.1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 flipH="1">
            <a:off x="3951288" y="3771900"/>
            <a:ext cx="0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 flipH="1">
            <a:off x="3294063" y="4491038"/>
            <a:ext cx="1185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 flipH="1" flipV="1">
            <a:off x="3290888" y="4483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 flipH="1" flipV="1">
            <a:off x="4467225" y="4487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2816" name="Object 48"/>
          <p:cNvGraphicFramePr>
            <a:graphicFrameLocks noChangeAspect="1"/>
          </p:cNvGraphicFramePr>
          <p:nvPr/>
        </p:nvGraphicFramePr>
        <p:xfrm>
          <a:off x="4252913" y="4646613"/>
          <a:ext cx="584200" cy="463550"/>
        </p:xfrm>
        <a:graphic>
          <a:graphicData uri="http://schemas.openxmlformats.org/presentationml/2006/ole">
            <p:oleObj spid="_x0000_s32816" name="Clip" r:id="rId8" imgW="1305000" imgH="1085760" progId="">
              <p:embed/>
            </p:oleObj>
          </a:graphicData>
        </a:graphic>
      </p:graphicFrame>
      <p:graphicFrame>
        <p:nvGraphicFramePr>
          <p:cNvPr id="32817" name="Object 49"/>
          <p:cNvGraphicFramePr>
            <a:graphicFrameLocks noChangeAspect="1"/>
          </p:cNvGraphicFramePr>
          <p:nvPr/>
        </p:nvGraphicFramePr>
        <p:xfrm>
          <a:off x="2995613" y="4660900"/>
          <a:ext cx="584200" cy="463550"/>
        </p:xfrm>
        <a:graphic>
          <a:graphicData uri="http://schemas.openxmlformats.org/presentationml/2006/ole">
            <p:oleObj spid="_x0000_s32817" name="Clip" r:id="rId9" imgW="1305000" imgH="1085760" progId="">
              <p:embed/>
            </p:oleObj>
          </a:graphicData>
        </a:graphic>
      </p:graphicFrame>
      <p:sp>
        <p:nvSpPr>
          <p:cNvPr id="32818" name="Text Box 50"/>
          <p:cNvSpPr txBox="1">
            <a:spLocks noChangeArrowheads="1"/>
          </p:cNvSpPr>
          <p:nvPr/>
        </p:nvSpPr>
        <p:spPr bwMode="auto">
          <a:xfrm>
            <a:off x="4471988" y="43370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2295525" y="43751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223.1.3.1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20" name="Rectangle 52"/>
          <p:cNvSpPr>
            <a:spLocks noChangeArrowheads="1"/>
          </p:cNvSpPr>
          <p:nvPr/>
        </p:nvSpPr>
        <p:spPr bwMode="auto">
          <a:xfrm>
            <a:off x="3887788" y="3905250"/>
            <a:ext cx="128587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3322638" y="3840163"/>
            <a:ext cx="1144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 charset="0"/>
              </a:rPr>
              <a:t>223.1.3.27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32822" name="Group 54"/>
          <p:cNvGrpSpPr>
            <a:grpSpLocks/>
          </p:cNvGrpSpPr>
          <p:nvPr/>
        </p:nvGrpSpPr>
        <p:grpSpPr bwMode="auto">
          <a:xfrm>
            <a:off x="1890713" y="2170113"/>
            <a:ext cx="369887" cy="396875"/>
            <a:chOff x="2822" y="1181"/>
            <a:chExt cx="233" cy="250"/>
          </a:xfrm>
        </p:grpSpPr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824" name="Text Box 56"/>
            <p:cNvSpPr txBox="1">
              <a:spLocks noChangeArrowheads="1"/>
            </p:cNvSpPr>
            <p:nvPr/>
          </p:nvSpPr>
          <p:spPr bwMode="auto">
            <a:xfrm>
              <a:off x="2822" y="1181"/>
              <a:ext cx="2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A</a:t>
              </a:r>
              <a:endParaRPr lang="en-US" sz="180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2825" name="Group 57"/>
          <p:cNvGrpSpPr>
            <a:grpSpLocks/>
          </p:cNvGrpSpPr>
          <p:nvPr/>
        </p:nvGrpSpPr>
        <p:grpSpPr bwMode="auto">
          <a:xfrm>
            <a:off x="1881188" y="3408363"/>
            <a:ext cx="344487" cy="396875"/>
            <a:chOff x="2822" y="1181"/>
            <a:chExt cx="217" cy="250"/>
          </a:xfrm>
        </p:grpSpPr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827" name="Text Box 59"/>
            <p:cNvSpPr txBox="1">
              <a:spLocks noChangeArrowheads="1"/>
            </p:cNvSpPr>
            <p:nvPr/>
          </p:nvSpPr>
          <p:spPr bwMode="auto">
            <a:xfrm>
              <a:off x="2822" y="1181"/>
              <a:ext cx="2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B</a:t>
              </a:r>
              <a:endParaRPr lang="en-US" sz="180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2828" name="Group 60"/>
          <p:cNvGrpSpPr>
            <a:grpSpLocks/>
          </p:cNvGrpSpPr>
          <p:nvPr/>
        </p:nvGrpSpPr>
        <p:grpSpPr bwMode="auto">
          <a:xfrm>
            <a:off x="5491163" y="3770313"/>
            <a:ext cx="342900" cy="396875"/>
            <a:chOff x="2822" y="1181"/>
            <a:chExt cx="216" cy="250"/>
          </a:xfrm>
        </p:grpSpPr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2830" name="Text Box 62"/>
            <p:cNvSpPr txBox="1">
              <a:spLocks noChangeArrowheads="1"/>
            </p:cNvSpPr>
            <p:nvPr/>
          </p:nvSpPr>
          <p:spPr bwMode="auto">
            <a:xfrm>
              <a:off x="2822" y="1181"/>
              <a:ext cx="2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E</a:t>
              </a:r>
              <a:endParaRPr lang="en-US" sz="180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sp>
        <p:nvSpPr>
          <p:cNvPr id="32831" name="Rectangle 63"/>
          <p:cNvSpPr>
            <a:spLocks noChangeArrowheads="1"/>
          </p:cNvSpPr>
          <p:nvPr/>
        </p:nvSpPr>
        <p:spPr bwMode="auto">
          <a:xfrm>
            <a:off x="6210300" y="6770688"/>
            <a:ext cx="857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700">
                <a:solidFill>
                  <a:srgbClr val="000000"/>
                </a:solidFill>
              </a:rPr>
              <a:t> 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4851400" y="2908300"/>
            <a:ext cx="334963" cy="158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3" name="Freeform 65"/>
          <p:cNvSpPr>
            <a:spLocks/>
          </p:cNvSpPr>
          <p:nvPr/>
        </p:nvSpPr>
        <p:spPr bwMode="auto">
          <a:xfrm>
            <a:off x="4664075" y="2781300"/>
            <a:ext cx="361950" cy="180975"/>
          </a:xfrm>
          <a:custGeom>
            <a:avLst/>
            <a:gdLst/>
            <a:ahLst/>
            <a:cxnLst>
              <a:cxn ang="0">
                <a:pos x="88" y="0"/>
              </a:cxn>
              <a:cxn ang="0">
                <a:pos x="0" y="114"/>
              </a:cxn>
              <a:cxn ang="0">
                <a:pos x="139" y="114"/>
              </a:cxn>
              <a:cxn ang="0">
                <a:pos x="228" y="0"/>
              </a:cxn>
              <a:cxn ang="0">
                <a:pos x="88" y="0"/>
              </a:cxn>
            </a:cxnLst>
            <a:rect l="0" t="0" r="r" b="b"/>
            <a:pathLst>
              <a:path w="228" h="114">
                <a:moveTo>
                  <a:pt x="88" y="0"/>
                </a:moveTo>
                <a:lnTo>
                  <a:pt x="0" y="114"/>
                </a:lnTo>
                <a:lnTo>
                  <a:pt x="139" y="114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4" name="Rectangle 66"/>
          <p:cNvSpPr>
            <a:spLocks noChangeArrowheads="1"/>
          </p:cNvSpPr>
          <p:nvPr/>
        </p:nvSpPr>
        <p:spPr bwMode="auto">
          <a:xfrm>
            <a:off x="4848225" y="2189163"/>
            <a:ext cx="166688" cy="598487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5" name="Rectangle 67"/>
          <p:cNvSpPr>
            <a:spLocks noChangeArrowheads="1"/>
          </p:cNvSpPr>
          <p:nvPr/>
        </p:nvSpPr>
        <p:spPr bwMode="auto">
          <a:xfrm>
            <a:off x="4664075" y="2360613"/>
            <a:ext cx="231775" cy="598487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6" name="Rectangle 68"/>
          <p:cNvSpPr>
            <a:spLocks noChangeArrowheads="1"/>
          </p:cNvSpPr>
          <p:nvPr/>
        </p:nvSpPr>
        <p:spPr bwMode="auto">
          <a:xfrm>
            <a:off x="4652963" y="2360613"/>
            <a:ext cx="231775" cy="598487"/>
          </a:xfrm>
          <a:prstGeom prst="rect">
            <a:avLst/>
          </a:prstGeom>
          <a:noFill/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7" name="Freeform 69"/>
          <p:cNvSpPr>
            <a:spLocks/>
          </p:cNvSpPr>
          <p:nvPr/>
        </p:nvSpPr>
        <p:spPr bwMode="auto">
          <a:xfrm>
            <a:off x="4664075" y="2181225"/>
            <a:ext cx="361950" cy="182563"/>
          </a:xfrm>
          <a:custGeom>
            <a:avLst/>
            <a:gdLst/>
            <a:ahLst/>
            <a:cxnLst>
              <a:cxn ang="0">
                <a:pos x="88" y="0"/>
              </a:cxn>
              <a:cxn ang="0">
                <a:pos x="0" y="115"/>
              </a:cxn>
              <a:cxn ang="0">
                <a:pos x="139" y="115"/>
              </a:cxn>
              <a:cxn ang="0">
                <a:pos x="228" y="0"/>
              </a:cxn>
              <a:cxn ang="0">
                <a:pos x="88" y="0"/>
              </a:cxn>
            </a:cxnLst>
            <a:rect l="0" t="0" r="r" b="b"/>
            <a:pathLst>
              <a:path w="228" h="115">
                <a:moveTo>
                  <a:pt x="88" y="0"/>
                </a:moveTo>
                <a:lnTo>
                  <a:pt x="0" y="115"/>
                </a:lnTo>
                <a:lnTo>
                  <a:pt x="139" y="115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8" name="Freeform 70"/>
          <p:cNvSpPr>
            <a:spLocks/>
          </p:cNvSpPr>
          <p:nvPr/>
        </p:nvSpPr>
        <p:spPr bwMode="auto">
          <a:xfrm>
            <a:off x="4664075" y="2181225"/>
            <a:ext cx="361950" cy="182563"/>
          </a:xfrm>
          <a:custGeom>
            <a:avLst/>
            <a:gdLst/>
            <a:ahLst/>
            <a:cxnLst>
              <a:cxn ang="0">
                <a:pos x="88" y="0"/>
              </a:cxn>
              <a:cxn ang="0">
                <a:pos x="0" y="115"/>
              </a:cxn>
              <a:cxn ang="0">
                <a:pos x="139" y="115"/>
              </a:cxn>
              <a:cxn ang="0">
                <a:pos x="228" y="0"/>
              </a:cxn>
              <a:cxn ang="0">
                <a:pos x="88" y="0"/>
              </a:cxn>
            </a:cxnLst>
            <a:rect l="0" t="0" r="r" b="b"/>
            <a:pathLst>
              <a:path w="228" h="115">
                <a:moveTo>
                  <a:pt x="88" y="0"/>
                </a:moveTo>
                <a:lnTo>
                  <a:pt x="0" y="115"/>
                </a:lnTo>
                <a:lnTo>
                  <a:pt x="139" y="115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noFill/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39" name="Line 71"/>
          <p:cNvSpPr>
            <a:spLocks noChangeShapeType="1"/>
          </p:cNvSpPr>
          <p:nvPr/>
        </p:nvSpPr>
        <p:spPr bwMode="auto">
          <a:xfrm>
            <a:off x="5026025" y="2195513"/>
            <a:ext cx="1588" cy="585787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40" name="Line 72"/>
          <p:cNvSpPr>
            <a:spLocks noChangeShapeType="1"/>
          </p:cNvSpPr>
          <p:nvPr/>
        </p:nvSpPr>
        <p:spPr bwMode="auto">
          <a:xfrm flipH="1">
            <a:off x="4895850" y="2781300"/>
            <a:ext cx="130175" cy="177800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41" name="Rectangle 73"/>
          <p:cNvSpPr>
            <a:spLocks noChangeArrowheads="1"/>
          </p:cNvSpPr>
          <p:nvPr/>
        </p:nvSpPr>
        <p:spPr bwMode="auto">
          <a:xfrm>
            <a:off x="4694238" y="2438400"/>
            <a:ext cx="153987" cy="342900"/>
          </a:xfrm>
          <a:prstGeom prst="rect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42" name="Rectangle 74"/>
          <p:cNvSpPr>
            <a:spLocks noChangeArrowheads="1"/>
          </p:cNvSpPr>
          <p:nvPr/>
        </p:nvSpPr>
        <p:spPr bwMode="auto">
          <a:xfrm>
            <a:off x="4694238" y="2438400"/>
            <a:ext cx="153987" cy="342900"/>
          </a:xfrm>
          <a:prstGeom prst="rect">
            <a:avLst/>
          </a:prstGeom>
          <a:noFill/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43" name="Rectangle 75"/>
          <p:cNvSpPr>
            <a:spLocks noChangeArrowheads="1"/>
          </p:cNvSpPr>
          <p:nvPr/>
        </p:nvSpPr>
        <p:spPr bwMode="auto">
          <a:xfrm>
            <a:off x="4714875" y="2541588"/>
            <a:ext cx="115888" cy="123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44" name="Rectangle 76"/>
          <p:cNvSpPr>
            <a:spLocks noChangeArrowheads="1"/>
          </p:cNvSpPr>
          <p:nvPr/>
        </p:nvSpPr>
        <p:spPr bwMode="auto">
          <a:xfrm>
            <a:off x="3952875" y="2193925"/>
            <a:ext cx="711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Arial" charset="0"/>
              </a:rPr>
              <a:t>DHCP </a:t>
            </a:r>
            <a:endParaRPr lang="en-US" sz="1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845" name="Rectangle 77"/>
          <p:cNvSpPr>
            <a:spLocks noChangeArrowheads="1"/>
          </p:cNvSpPr>
          <p:nvPr/>
        </p:nvSpPr>
        <p:spPr bwMode="auto">
          <a:xfrm>
            <a:off x="4664075" y="2193925"/>
            <a:ext cx="6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 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46" name="Rectangle 78"/>
          <p:cNvSpPr>
            <a:spLocks noChangeArrowheads="1"/>
          </p:cNvSpPr>
          <p:nvPr/>
        </p:nvSpPr>
        <p:spPr bwMode="auto">
          <a:xfrm>
            <a:off x="3952875" y="2459038"/>
            <a:ext cx="635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Arial" charset="0"/>
              </a:rPr>
              <a:t>server</a:t>
            </a:r>
            <a:endParaRPr lang="en-US" sz="1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847" name="Rectangle 79"/>
          <p:cNvSpPr>
            <a:spLocks noChangeArrowheads="1"/>
          </p:cNvSpPr>
          <p:nvPr/>
        </p:nvSpPr>
        <p:spPr bwMode="auto">
          <a:xfrm>
            <a:off x="4584700" y="2459038"/>
            <a:ext cx="6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 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48" name="Rectangle 80"/>
          <p:cNvSpPr>
            <a:spLocks noChangeArrowheads="1"/>
          </p:cNvSpPr>
          <p:nvPr/>
        </p:nvSpPr>
        <p:spPr bwMode="auto">
          <a:xfrm>
            <a:off x="4541838" y="4017963"/>
            <a:ext cx="6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 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49" name="Freeform 81"/>
          <p:cNvSpPr>
            <a:spLocks/>
          </p:cNvSpPr>
          <p:nvPr/>
        </p:nvSpPr>
        <p:spPr bwMode="auto">
          <a:xfrm>
            <a:off x="6142038" y="5005388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0" name="Freeform 82"/>
          <p:cNvSpPr>
            <a:spLocks/>
          </p:cNvSpPr>
          <p:nvPr/>
        </p:nvSpPr>
        <p:spPr bwMode="auto">
          <a:xfrm>
            <a:off x="6154738" y="499903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1" name="Freeform 83"/>
          <p:cNvSpPr>
            <a:spLocks/>
          </p:cNvSpPr>
          <p:nvPr/>
        </p:nvSpPr>
        <p:spPr bwMode="auto">
          <a:xfrm>
            <a:off x="6172200" y="4995863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2" name="Freeform 84"/>
          <p:cNvSpPr>
            <a:spLocks/>
          </p:cNvSpPr>
          <p:nvPr/>
        </p:nvSpPr>
        <p:spPr bwMode="auto">
          <a:xfrm>
            <a:off x="6165850" y="5008563"/>
            <a:ext cx="158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3" name="Freeform 85"/>
          <p:cNvSpPr>
            <a:spLocks/>
          </p:cNvSpPr>
          <p:nvPr/>
        </p:nvSpPr>
        <p:spPr bwMode="auto">
          <a:xfrm>
            <a:off x="6151563" y="501332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4" name="Freeform 86"/>
          <p:cNvSpPr>
            <a:spLocks/>
          </p:cNvSpPr>
          <p:nvPr/>
        </p:nvSpPr>
        <p:spPr bwMode="auto">
          <a:xfrm>
            <a:off x="6059488" y="48831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5" name="Freeform 87"/>
          <p:cNvSpPr>
            <a:spLocks/>
          </p:cNvSpPr>
          <p:nvPr/>
        </p:nvSpPr>
        <p:spPr bwMode="auto">
          <a:xfrm>
            <a:off x="6073775" y="4878388"/>
            <a:ext cx="3175" cy="476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2" y="3"/>
              </a:cxn>
              <a:cxn ang="0">
                <a:pos x="2" y="3"/>
              </a:cxn>
              <a:cxn ang="0">
                <a:pos x="2" y="3"/>
              </a:cxn>
              <a:cxn ang="0">
                <a:pos x="2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2" y="3"/>
                </a:lnTo>
                <a:lnTo>
                  <a:pt x="2" y="3"/>
                </a:lnTo>
                <a:lnTo>
                  <a:pt x="2" y="3"/>
                </a:lnTo>
                <a:lnTo>
                  <a:pt x="2" y="3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6" name="Freeform 88"/>
          <p:cNvSpPr>
            <a:spLocks/>
          </p:cNvSpPr>
          <p:nvPr/>
        </p:nvSpPr>
        <p:spPr bwMode="auto">
          <a:xfrm>
            <a:off x="6086475" y="4875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7" name="Freeform 89"/>
          <p:cNvSpPr>
            <a:spLocks/>
          </p:cNvSpPr>
          <p:nvPr/>
        </p:nvSpPr>
        <p:spPr bwMode="auto">
          <a:xfrm>
            <a:off x="6089650" y="4883150"/>
            <a:ext cx="7938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3" y="2"/>
              </a:cxn>
              <a:cxn ang="0">
                <a:pos x="3" y="2"/>
              </a:cxn>
              <a:cxn ang="0">
                <a:pos x="3" y="2"/>
              </a:cxn>
              <a:cxn ang="0">
                <a:pos x="3" y="2"/>
              </a:cxn>
              <a:cxn ang="0">
                <a:pos x="5" y="2"/>
              </a:cxn>
              <a:cxn ang="0">
                <a:pos x="5" y="2"/>
              </a:cxn>
              <a:cxn ang="0">
                <a:pos x="5" y="0"/>
              </a:cxn>
              <a:cxn ang="0">
                <a:pos x="3" y="0"/>
              </a:cxn>
              <a:cxn ang="0">
                <a:pos x="3" y="0"/>
              </a:cxn>
              <a:cxn ang="0">
                <a:pos x="3" y="0"/>
              </a:cxn>
              <a:cxn ang="0">
                <a:pos x="3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5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3" y="2"/>
                </a:lnTo>
                <a:lnTo>
                  <a:pt x="3" y="2"/>
                </a:lnTo>
                <a:lnTo>
                  <a:pt x="3" y="2"/>
                </a:lnTo>
                <a:lnTo>
                  <a:pt x="3" y="2"/>
                </a:lnTo>
                <a:lnTo>
                  <a:pt x="5" y="2"/>
                </a:lnTo>
                <a:lnTo>
                  <a:pt x="5" y="2"/>
                </a:lnTo>
                <a:lnTo>
                  <a:pt x="5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2858" name="Freeform 90"/>
          <p:cNvSpPr>
            <a:spLocks/>
          </p:cNvSpPr>
          <p:nvPr/>
        </p:nvSpPr>
        <p:spPr bwMode="auto">
          <a:xfrm>
            <a:off x="6076950" y="4889500"/>
            <a:ext cx="31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grpSp>
        <p:nvGrpSpPr>
          <p:cNvPr id="32859" name="Group 91"/>
          <p:cNvGrpSpPr>
            <a:grpSpLocks/>
          </p:cNvGrpSpPr>
          <p:nvPr/>
        </p:nvGrpSpPr>
        <p:grpSpPr bwMode="auto">
          <a:xfrm>
            <a:off x="6269038" y="2998788"/>
            <a:ext cx="676275" cy="674687"/>
            <a:chOff x="2870" y="1518"/>
            <a:chExt cx="292" cy="320"/>
          </a:xfrm>
        </p:grpSpPr>
        <p:graphicFrame>
          <p:nvGraphicFramePr>
            <p:cNvPr id="32860" name="Object 9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2860" name="Clip" r:id="rId10" imgW="819000" imgH="847800" progId="">
                <p:embed/>
              </p:oleObj>
            </a:graphicData>
          </a:graphic>
        </p:graphicFrame>
        <p:graphicFrame>
          <p:nvGraphicFramePr>
            <p:cNvPr id="32861" name="Object 9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2861" name="Clip" r:id="rId11" imgW="1266840" imgH="1200240" progId="">
                <p:embed/>
              </p:oleObj>
            </a:graphicData>
          </a:graphic>
        </p:graphicFrame>
      </p:grpSp>
      <p:sp>
        <p:nvSpPr>
          <p:cNvPr id="32862" name="Rectangle 94"/>
          <p:cNvSpPr>
            <a:spLocks noChangeArrowheads="1"/>
          </p:cNvSpPr>
          <p:nvPr/>
        </p:nvSpPr>
        <p:spPr bwMode="auto">
          <a:xfrm>
            <a:off x="6457950" y="3670300"/>
            <a:ext cx="1524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arriving </a:t>
            </a:r>
            <a:r>
              <a:rPr lang="en-US" sz="1800">
                <a:solidFill>
                  <a:srgbClr val="FF0000"/>
                </a:solidFill>
                <a:latin typeface="Arial" charset="0"/>
              </a:rPr>
              <a:t>DHCP 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Arial" charset="0"/>
              </a:rPr>
              <a:t>client</a:t>
            </a:r>
            <a:r>
              <a:rPr lang="en-US" sz="1800">
                <a:solidFill>
                  <a:srgbClr val="000000"/>
                </a:solidFill>
                <a:latin typeface="Arial" charset="0"/>
              </a:rPr>
              <a:t> needs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address in this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charset="0"/>
              </a:rPr>
              <a:t>network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2863" name="Freeform 95"/>
          <p:cNvSpPr>
            <a:spLocks noEditPoints="1"/>
          </p:cNvSpPr>
          <p:nvPr/>
        </p:nvSpPr>
        <p:spPr bwMode="auto">
          <a:xfrm>
            <a:off x="5629275" y="3259138"/>
            <a:ext cx="706438" cy="171450"/>
          </a:xfrm>
          <a:custGeom>
            <a:avLst/>
            <a:gdLst/>
            <a:ahLst/>
            <a:cxnLst>
              <a:cxn ang="0">
                <a:pos x="439" y="63"/>
              </a:cxn>
              <a:cxn ang="0">
                <a:pos x="88" y="63"/>
              </a:cxn>
              <a:cxn ang="0">
                <a:pos x="86" y="60"/>
              </a:cxn>
              <a:cxn ang="0">
                <a:pos x="84" y="60"/>
              </a:cxn>
              <a:cxn ang="0">
                <a:pos x="82" y="58"/>
              </a:cxn>
              <a:cxn ang="0">
                <a:pos x="82" y="54"/>
              </a:cxn>
              <a:cxn ang="0">
                <a:pos x="82" y="52"/>
              </a:cxn>
              <a:cxn ang="0">
                <a:pos x="84" y="50"/>
              </a:cxn>
              <a:cxn ang="0">
                <a:pos x="86" y="50"/>
              </a:cxn>
              <a:cxn ang="0">
                <a:pos x="88" y="48"/>
              </a:cxn>
              <a:cxn ang="0">
                <a:pos x="439" y="48"/>
              </a:cxn>
              <a:cxn ang="0">
                <a:pos x="441" y="50"/>
              </a:cxn>
              <a:cxn ang="0">
                <a:pos x="443" y="50"/>
              </a:cxn>
              <a:cxn ang="0">
                <a:pos x="445" y="52"/>
              </a:cxn>
              <a:cxn ang="0">
                <a:pos x="445" y="54"/>
              </a:cxn>
              <a:cxn ang="0">
                <a:pos x="445" y="58"/>
              </a:cxn>
              <a:cxn ang="0">
                <a:pos x="443" y="60"/>
              </a:cxn>
              <a:cxn ang="0">
                <a:pos x="441" y="60"/>
              </a:cxn>
              <a:cxn ang="0">
                <a:pos x="439" y="63"/>
              </a:cxn>
              <a:cxn ang="0">
                <a:pos x="439" y="63"/>
              </a:cxn>
              <a:cxn ang="0">
                <a:pos x="107" y="108"/>
              </a:cxn>
              <a:cxn ang="0">
                <a:pos x="0" y="54"/>
              </a:cxn>
              <a:cxn ang="0">
                <a:pos x="107" y="0"/>
              </a:cxn>
              <a:cxn ang="0">
                <a:pos x="107" y="108"/>
              </a:cxn>
            </a:cxnLst>
            <a:rect l="0" t="0" r="r" b="b"/>
            <a:pathLst>
              <a:path w="445" h="108">
                <a:moveTo>
                  <a:pt x="439" y="63"/>
                </a:moveTo>
                <a:lnTo>
                  <a:pt x="88" y="63"/>
                </a:lnTo>
                <a:lnTo>
                  <a:pt x="86" y="60"/>
                </a:lnTo>
                <a:lnTo>
                  <a:pt x="84" y="60"/>
                </a:lnTo>
                <a:lnTo>
                  <a:pt x="82" y="58"/>
                </a:lnTo>
                <a:lnTo>
                  <a:pt x="82" y="54"/>
                </a:lnTo>
                <a:lnTo>
                  <a:pt x="82" y="52"/>
                </a:lnTo>
                <a:lnTo>
                  <a:pt x="84" y="50"/>
                </a:lnTo>
                <a:lnTo>
                  <a:pt x="86" y="50"/>
                </a:lnTo>
                <a:lnTo>
                  <a:pt x="88" y="48"/>
                </a:lnTo>
                <a:lnTo>
                  <a:pt x="439" y="48"/>
                </a:lnTo>
                <a:lnTo>
                  <a:pt x="441" y="50"/>
                </a:lnTo>
                <a:lnTo>
                  <a:pt x="443" y="50"/>
                </a:lnTo>
                <a:lnTo>
                  <a:pt x="445" y="52"/>
                </a:lnTo>
                <a:lnTo>
                  <a:pt x="445" y="54"/>
                </a:lnTo>
                <a:lnTo>
                  <a:pt x="445" y="58"/>
                </a:lnTo>
                <a:lnTo>
                  <a:pt x="443" y="60"/>
                </a:lnTo>
                <a:lnTo>
                  <a:pt x="441" y="60"/>
                </a:lnTo>
                <a:lnTo>
                  <a:pt x="439" y="63"/>
                </a:lnTo>
                <a:lnTo>
                  <a:pt x="439" y="63"/>
                </a:lnTo>
                <a:close/>
                <a:moveTo>
                  <a:pt x="107" y="108"/>
                </a:moveTo>
                <a:lnTo>
                  <a:pt x="0" y="54"/>
                </a:lnTo>
                <a:lnTo>
                  <a:pt x="107" y="0"/>
                </a:lnTo>
                <a:lnTo>
                  <a:pt x="107" y="108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pic>
        <p:nvPicPr>
          <p:cNvPr id="96" name="Picture 95" descr="log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020763"/>
          </a:xfrm>
        </p:spPr>
        <p:txBody>
          <a:bodyPr/>
          <a:lstStyle/>
          <a:p>
            <a:r>
              <a:rPr lang="en-US" sz="4000" dirty="0"/>
              <a:t>DHCP client-server scenario</a:t>
            </a:r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6938963" y="1550988"/>
            <a:ext cx="460375" cy="492125"/>
            <a:chOff x="2870" y="1518"/>
            <a:chExt cx="292" cy="320"/>
          </a:xfrm>
        </p:grpSpPr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3797" r:id="rId3" imgW="819000" imgH="847800" progId="">
                <p:embed/>
              </p:oleObj>
            </a:graphicData>
          </a:graphic>
        </p:graphicFrame>
        <p:graphicFrame>
          <p:nvGraphicFramePr>
            <p:cNvPr id="33798" name="Object 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3798" r:id="rId4" imgW="1266840" imgH="1200240" progId="">
                <p:embed/>
              </p:oleObj>
            </a:graphicData>
          </a:graphic>
        </p:graphicFrame>
      </p:grp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387475" y="1017588"/>
            <a:ext cx="237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>
                <a:latin typeface="Comic Sans MS" pitchFamily="66" charset="0"/>
              </a:rPr>
              <a:t>DHCP server: 223.1.2.5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750050" y="995363"/>
            <a:ext cx="9128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>
                <a:latin typeface="Comic Sans MS" pitchFamily="66" charset="0"/>
              </a:rPr>
              <a:t>arriving</a:t>
            </a:r>
          </a:p>
          <a:p>
            <a:pPr algn="ctr" eaLnBrk="0" hangingPunct="0"/>
            <a:r>
              <a:rPr lang="en-US" sz="1600">
                <a:latin typeface="Comic Sans MS" pitchFamily="66" charset="0"/>
              </a:rPr>
              <a:t> client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>
            <a:off x="2562225" y="2019300"/>
            <a:ext cx="4395788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2528888" y="1974850"/>
            <a:ext cx="0" cy="37607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7054850" y="2051050"/>
            <a:ext cx="0" cy="376237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09788" y="2743200"/>
            <a:ext cx="0" cy="1906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1851025" y="4618038"/>
            <a:ext cx="560388" cy="393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100">
                <a:latin typeface="Comic Sans MS" pitchFamily="66" charset="0"/>
              </a:rPr>
              <a:t>time</a:t>
            </a:r>
            <a:endParaRPr lang="en-US" sz="1800">
              <a:latin typeface="Comic Sans MS" pitchFamily="66" charset="0"/>
            </a:endParaRPr>
          </a:p>
        </p:txBody>
      </p: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2466975" y="1541463"/>
            <a:ext cx="182563" cy="400050"/>
            <a:chOff x="4180" y="783"/>
            <a:chExt cx="150" cy="307"/>
          </a:xfrm>
        </p:grpSpPr>
        <p:sp>
          <p:nvSpPr>
            <p:cNvPr id="33807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08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09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10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13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14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3815" name="Group 23"/>
          <p:cNvGrpSpPr>
            <a:grpSpLocks/>
          </p:cNvGrpSpPr>
          <p:nvPr/>
        </p:nvGrpSpPr>
        <p:grpSpPr bwMode="auto">
          <a:xfrm>
            <a:off x="4090988" y="1154113"/>
            <a:ext cx="2673350" cy="1116012"/>
            <a:chOff x="11865" y="3885"/>
            <a:chExt cx="3720" cy="1260"/>
          </a:xfrm>
        </p:grpSpPr>
        <p:sp>
          <p:nvSpPr>
            <p:cNvPr id="33816" name="Text Box 24"/>
            <p:cNvSpPr txBox="1">
              <a:spLocks noChangeArrowheads="1"/>
            </p:cNvSpPr>
            <p:nvPr/>
          </p:nvSpPr>
          <p:spPr bwMode="auto">
            <a:xfrm>
              <a:off x="11865" y="3885"/>
              <a:ext cx="2062" cy="4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1">
                  <a:solidFill>
                    <a:schemeClr val="accent2"/>
                  </a:solidFill>
                  <a:latin typeface="Arial" charset="0"/>
                </a:rPr>
                <a:t>DHCP discover</a:t>
              </a:r>
              <a:endParaRPr lang="en-US" sz="1200" b="1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  <p:sp>
          <p:nvSpPr>
            <p:cNvPr id="33817" name="Text Box 25"/>
            <p:cNvSpPr txBox="1">
              <a:spLocks noChangeArrowheads="1"/>
            </p:cNvSpPr>
            <p:nvPr/>
          </p:nvSpPr>
          <p:spPr bwMode="auto">
            <a:xfrm>
              <a:off x="12015" y="4231"/>
              <a:ext cx="3570" cy="9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>
                  <a:latin typeface="Arial" charset="0"/>
                </a:rPr>
                <a:t>src : </a:t>
              </a:r>
              <a:r>
                <a:rPr lang="en-US" sz="1200">
                  <a:solidFill>
                    <a:srgbClr val="FF3300"/>
                  </a:solidFill>
                  <a:latin typeface="Arial" charset="0"/>
                </a:rPr>
                <a:t>0.0.0.0</a:t>
              </a:r>
              <a:r>
                <a:rPr lang="en-US" sz="1200">
                  <a:latin typeface="Arial" charset="0"/>
                </a:rPr>
                <a:t>, </a:t>
              </a:r>
              <a:r>
                <a:rPr lang="en-US" sz="1200" b="1">
                  <a:solidFill>
                    <a:schemeClr val="accent2"/>
                  </a:solidFill>
                  <a:latin typeface="Arial" charset="0"/>
                </a:rPr>
                <a:t>68</a:t>
              </a:r>
              <a:r>
                <a:rPr lang="en-US" sz="1200">
                  <a:latin typeface="Arial" charset="0"/>
                </a:rPr>
                <a:t>  (</a:t>
              </a:r>
              <a:r>
                <a:rPr lang="en-US" sz="1200" b="1">
                  <a:latin typeface="Arial" charset="0"/>
                </a:rPr>
                <a:t>port</a:t>
              </a:r>
              <a:r>
                <a:rPr lang="en-US" sz="1200">
                  <a:latin typeface="Arial" charset="0"/>
                </a:rPr>
                <a:t>)   </a:t>
              </a:r>
            </a:p>
            <a:p>
              <a:pPr eaLnBrk="0" hangingPunct="0"/>
              <a:r>
                <a:rPr lang="en-US" sz="1200">
                  <a:latin typeface="Arial" charset="0"/>
                </a:rPr>
                <a:t>dest.: 255.255.255.255,</a:t>
              </a:r>
              <a:r>
                <a:rPr lang="en-US" sz="1200" b="1">
                  <a:latin typeface="Arial" charset="0"/>
                </a:rPr>
                <a:t>67</a:t>
              </a:r>
            </a:p>
            <a:p>
              <a:pPr eaLnBrk="0" hangingPunct="0"/>
              <a:r>
                <a:rPr lang="en-US" sz="1200">
                  <a:latin typeface="Arial" charset="0"/>
                </a:rPr>
                <a:t>yiaddr:    0.0.0.0</a:t>
              </a:r>
            </a:p>
            <a:p>
              <a:pPr eaLnBrk="0" hangingPunct="0"/>
              <a:r>
                <a:rPr lang="en-US" sz="1200">
                  <a:latin typeface="Arial" charset="0"/>
                </a:rPr>
                <a:t>transaction ID: 654</a:t>
              </a:r>
              <a:endParaRPr lang="en-US" sz="1800">
                <a:latin typeface="Comic Sans MS" pitchFamily="66" charset="0"/>
              </a:endParaRPr>
            </a:p>
          </p:txBody>
        </p:sp>
      </p:grp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3005138"/>
            <a:ext cx="4395787" cy="5381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4264025" y="2390775"/>
            <a:ext cx="1379538" cy="330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b="1">
                <a:solidFill>
                  <a:schemeClr val="accent2"/>
                </a:solidFill>
                <a:latin typeface="Arial" charset="0"/>
              </a:rPr>
              <a:t>DHCP offer</a:t>
            </a:r>
            <a:endParaRPr lang="en-US" sz="18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4360863" y="2643188"/>
            <a:ext cx="2424112" cy="965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>
                <a:latin typeface="Arial" charset="0"/>
              </a:rPr>
              <a:t>src: 223.1.2.5, </a:t>
            </a:r>
            <a:r>
              <a:rPr lang="en-US" sz="1200" b="1">
                <a:solidFill>
                  <a:schemeClr val="accent2"/>
                </a:solidFill>
                <a:latin typeface="Arial" charset="0"/>
              </a:rPr>
              <a:t>67</a:t>
            </a:r>
            <a:r>
              <a:rPr lang="en-US" sz="1200">
                <a:latin typeface="Arial" charset="0"/>
              </a:rPr>
              <a:t>      </a:t>
            </a:r>
          </a:p>
          <a:p>
            <a:pPr eaLnBrk="0" hangingPunct="0"/>
            <a:r>
              <a:rPr lang="en-US" sz="1200">
                <a:latin typeface="Arial" charset="0"/>
              </a:rPr>
              <a:t>dest:  255.255.255.255, </a:t>
            </a:r>
            <a:r>
              <a:rPr lang="en-US" sz="1200" b="1">
                <a:latin typeface="Arial" charset="0"/>
              </a:rPr>
              <a:t>68</a:t>
            </a:r>
          </a:p>
          <a:p>
            <a:pPr eaLnBrk="0" hangingPunct="0"/>
            <a:r>
              <a:rPr lang="en-US" sz="1200">
                <a:latin typeface="Arial" charset="0"/>
              </a:rPr>
              <a:t>yiaddr: 223.1.2.4</a:t>
            </a:r>
          </a:p>
          <a:p>
            <a:pPr eaLnBrk="0" hangingPunct="0"/>
            <a:r>
              <a:rPr lang="en-US" sz="1200">
                <a:latin typeface="Arial" charset="0"/>
              </a:rPr>
              <a:t>transaction ID: 654</a:t>
            </a:r>
          </a:p>
          <a:p>
            <a:pPr eaLnBrk="0" hangingPunct="0"/>
            <a:r>
              <a:rPr lang="en-US" sz="1200">
                <a:latin typeface="Arial" charset="0"/>
              </a:rPr>
              <a:t>Lifetime (</a:t>
            </a:r>
            <a:r>
              <a:rPr lang="en-US" sz="1200" b="1">
                <a:latin typeface="Arial" charset="0"/>
              </a:rPr>
              <a:t>of IP Add</a:t>
            </a:r>
            <a:r>
              <a:rPr lang="en-US" sz="1200">
                <a:latin typeface="Arial" charset="0"/>
              </a:rPr>
              <a:t>): 3600 secs</a:t>
            </a:r>
            <a:endParaRPr lang="en-US" sz="800">
              <a:latin typeface="Comic Sans MS" pitchFamily="66" charset="0"/>
            </a:endParaRPr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 flipH="1">
            <a:off x="2497138" y="4233863"/>
            <a:ext cx="4395787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2668588" y="3576638"/>
            <a:ext cx="1379537" cy="3286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b="1">
                <a:solidFill>
                  <a:schemeClr val="accent2"/>
                </a:solidFill>
                <a:latin typeface="Arial" charset="0"/>
              </a:rPr>
              <a:t>DHCP request</a:t>
            </a:r>
            <a:endParaRPr lang="en-US" sz="18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798763" y="3838575"/>
            <a:ext cx="2757487" cy="942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>
                <a:latin typeface="Arial" charset="0"/>
              </a:rPr>
              <a:t>src:  0.0.0.0, 68     </a:t>
            </a:r>
          </a:p>
          <a:p>
            <a:pPr eaLnBrk="0" hangingPunct="0"/>
            <a:r>
              <a:rPr lang="en-US" sz="1200">
                <a:latin typeface="Arial" charset="0"/>
              </a:rPr>
              <a:t>dest::  255.255.255.255, 67</a:t>
            </a:r>
          </a:p>
          <a:p>
            <a:pPr eaLnBrk="0" hangingPunct="0"/>
            <a:r>
              <a:rPr lang="en-US" sz="1200">
                <a:latin typeface="Arial" charset="0"/>
              </a:rPr>
              <a:t>yiaddrr: 223.1.2.4</a:t>
            </a:r>
          </a:p>
          <a:p>
            <a:pPr eaLnBrk="0" hangingPunct="0"/>
            <a:r>
              <a:rPr lang="en-US" sz="1200">
                <a:latin typeface="Arial" charset="0"/>
              </a:rPr>
              <a:t>transaction ID: 655</a:t>
            </a:r>
          </a:p>
          <a:p>
            <a:pPr eaLnBrk="0" hangingPunct="0"/>
            <a:r>
              <a:rPr lang="en-US" sz="1200">
                <a:latin typeface="Arial" charset="0"/>
              </a:rPr>
              <a:t>Lifetime: 3600 secs</a:t>
            </a:r>
            <a:endParaRPr lang="en-US" sz="1800">
              <a:latin typeface="Comic Sans MS" pitchFamily="66" charset="0"/>
            </a:endParaRPr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2582863" y="5264150"/>
            <a:ext cx="4395787" cy="5381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3825" name="Text Box 33"/>
          <p:cNvSpPr txBox="1">
            <a:spLocks noChangeArrowheads="1"/>
          </p:cNvSpPr>
          <p:nvPr/>
        </p:nvSpPr>
        <p:spPr bwMode="auto">
          <a:xfrm>
            <a:off x="4221163" y="4979988"/>
            <a:ext cx="1379537" cy="3286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b="1">
                <a:solidFill>
                  <a:schemeClr val="accent2"/>
                </a:solidFill>
                <a:latin typeface="Arial" charset="0"/>
              </a:rPr>
              <a:t>DHCP ACK</a:t>
            </a:r>
            <a:endParaRPr lang="en-US" sz="18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4318000" y="5232400"/>
            <a:ext cx="2413000" cy="9636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dirty="0" err="1">
                <a:latin typeface="Arial" charset="0"/>
              </a:rPr>
              <a:t>src</a:t>
            </a:r>
            <a:r>
              <a:rPr lang="en-US" sz="1200" dirty="0">
                <a:latin typeface="Arial" charset="0"/>
              </a:rPr>
              <a:t>: 223.1.2.5, 67      </a:t>
            </a:r>
          </a:p>
          <a:p>
            <a:pPr eaLnBrk="0" hangingPunct="0"/>
            <a:r>
              <a:rPr lang="en-US" sz="1200" dirty="0" err="1">
                <a:latin typeface="Arial" charset="0"/>
              </a:rPr>
              <a:t>dest</a:t>
            </a:r>
            <a:r>
              <a:rPr lang="en-US" sz="1200" dirty="0">
                <a:latin typeface="Arial" charset="0"/>
              </a:rPr>
              <a:t>:  255.255.255.255, 68</a:t>
            </a:r>
          </a:p>
          <a:p>
            <a:pPr eaLnBrk="0" hangingPunct="0"/>
            <a:r>
              <a:rPr lang="en-US" sz="1200" dirty="0" err="1">
                <a:latin typeface="Arial" charset="0"/>
              </a:rPr>
              <a:t>yiaddrr</a:t>
            </a:r>
            <a:r>
              <a:rPr lang="en-US" sz="1200" dirty="0">
                <a:latin typeface="Arial" charset="0"/>
              </a:rPr>
              <a:t>: 223.1.2.4</a:t>
            </a:r>
          </a:p>
          <a:p>
            <a:pPr eaLnBrk="0" hangingPunct="0"/>
            <a:r>
              <a:rPr lang="en-US" sz="1200" dirty="0">
                <a:latin typeface="Arial" charset="0"/>
              </a:rPr>
              <a:t>transaction ID: 655</a:t>
            </a:r>
          </a:p>
          <a:p>
            <a:pPr eaLnBrk="0" hangingPunct="0"/>
            <a:r>
              <a:rPr lang="en-US" sz="1200" dirty="0">
                <a:latin typeface="Arial" charset="0"/>
              </a:rPr>
              <a:t>Lifetime: 3600 </a:t>
            </a:r>
            <a:r>
              <a:rPr lang="en-US" sz="1200" dirty="0" err="1">
                <a:latin typeface="Arial" charset="0"/>
              </a:rPr>
              <a:t>secs</a:t>
            </a:r>
            <a:endParaRPr lang="en-US" sz="1000" dirty="0">
              <a:latin typeface="Comic Sans MS" pitchFamily="66" charset="0"/>
            </a:endParaRPr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7070725" y="2687638"/>
            <a:ext cx="20431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There may be multiple</a:t>
            </a:r>
          </a:p>
          <a:p>
            <a:r>
              <a:rPr lang="en-US" sz="1400"/>
              <a:t>DHCP servers responding</a:t>
            </a:r>
          </a:p>
          <a:p>
            <a:r>
              <a:rPr lang="en-US" sz="1400"/>
              <a:t>with a “</a:t>
            </a:r>
            <a:r>
              <a:rPr lang="en-US" sz="1400" b="1">
                <a:solidFill>
                  <a:schemeClr val="accent2"/>
                </a:solidFill>
              </a:rPr>
              <a:t>DHCP offer</a:t>
            </a:r>
            <a:r>
              <a:rPr lang="en-US" sz="1400"/>
              <a:t>”</a:t>
            </a:r>
          </a:p>
        </p:txBody>
      </p:sp>
      <p:sp>
        <p:nvSpPr>
          <p:cNvPr id="33828" name="Text Box 36"/>
          <p:cNvSpPr txBox="1">
            <a:spLocks noChangeArrowheads="1"/>
          </p:cNvSpPr>
          <p:nvPr/>
        </p:nvSpPr>
        <p:spPr bwMode="auto">
          <a:xfrm>
            <a:off x="7100888" y="3830638"/>
            <a:ext cx="19081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Client will choose from</a:t>
            </a:r>
          </a:p>
          <a:p>
            <a:r>
              <a:rPr lang="en-US" sz="1400"/>
              <a:t>one of many servers – if</a:t>
            </a:r>
          </a:p>
          <a:p>
            <a:r>
              <a:rPr lang="en-US" sz="1400"/>
              <a:t>more than one server</a:t>
            </a:r>
          </a:p>
          <a:p>
            <a:r>
              <a:rPr lang="en-US" sz="1400"/>
              <a:t>responds.</a:t>
            </a:r>
          </a:p>
        </p:txBody>
      </p:sp>
      <p:pic>
        <p:nvPicPr>
          <p:cNvPr id="37" name="Picture 36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091488" cy="1143000"/>
          </a:xfrm>
        </p:spPr>
        <p:txBody>
          <a:bodyPr>
            <a:normAutofit/>
          </a:bodyPr>
          <a:lstStyle/>
          <a:p>
            <a:r>
              <a:rPr lang="en-US" sz="4000"/>
              <a:t>NAT: Network Address Translation</a:t>
            </a:r>
          </a:p>
        </p:txBody>
      </p:sp>
      <p:grpSp>
        <p:nvGrpSpPr>
          <p:cNvPr id="34862" name="Group 46"/>
          <p:cNvGrpSpPr>
            <a:grpSpLocks/>
          </p:cNvGrpSpPr>
          <p:nvPr/>
        </p:nvGrpSpPr>
        <p:grpSpPr bwMode="auto">
          <a:xfrm>
            <a:off x="209550" y="2152650"/>
            <a:ext cx="8783638" cy="4068763"/>
            <a:chOff x="-54" y="1068"/>
            <a:chExt cx="5533" cy="2563"/>
          </a:xfrm>
        </p:grpSpPr>
        <p:sp>
          <p:nvSpPr>
            <p:cNvPr id="34820" name="Freeform 4"/>
            <p:cNvSpPr>
              <a:spLocks/>
            </p:cNvSpPr>
            <p:nvPr/>
          </p:nvSpPr>
          <p:spPr bwMode="auto">
            <a:xfrm>
              <a:off x="0" y="1662"/>
              <a:ext cx="2410" cy="854"/>
            </a:xfrm>
            <a:custGeom>
              <a:avLst/>
              <a:gdLst/>
              <a:ahLst/>
              <a:cxnLst>
                <a:cxn ang="0">
                  <a:pos x="1888" y="285"/>
                </a:cxn>
                <a:cxn ang="0">
                  <a:pos x="418" y="283"/>
                </a:cxn>
                <a:cxn ang="0">
                  <a:pos x="60" y="83"/>
                </a:cxn>
                <a:cxn ang="0">
                  <a:pos x="60" y="781"/>
                </a:cxn>
                <a:cxn ang="0">
                  <a:pos x="374" y="519"/>
                </a:cxn>
                <a:cxn ang="0">
                  <a:pos x="2017" y="447"/>
                </a:cxn>
                <a:cxn ang="0">
                  <a:pos x="1888" y="285"/>
                </a:cxn>
              </a:cxnLst>
              <a:rect l="0" t="0" r="r" b="b"/>
              <a:pathLst>
                <a:path w="2269" h="854">
                  <a:moveTo>
                    <a:pt x="1888" y="285"/>
                  </a:moveTo>
                  <a:cubicBezTo>
                    <a:pt x="1622" y="258"/>
                    <a:pt x="723" y="317"/>
                    <a:pt x="418" y="283"/>
                  </a:cubicBezTo>
                  <a:cubicBezTo>
                    <a:pt x="113" y="249"/>
                    <a:pt x="120" y="0"/>
                    <a:pt x="60" y="83"/>
                  </a:cubicBezTo>
                  <a:cubicBezTo>
                    <a:pt x="0" y="166"/>
                    <a:pt x="8" y="708"/>
                    <a:pt x="60" y="781"/>
                  </a:cubicBezTo>
                  <a:cubicBezTo>
                    <a:pt x="112" y="854"/>
                    <a:pt x="48" y="575"/>
                    <a:pt x="374" y="519"/>
                  </a:cubicBezTo>
                  <a:cubicBezTo>
                    <a:pt x="700" y="463"/>
                    <a:pt x="1765" y="486"/>
                    <a:pt x="2017" y="447"/>
                  </a:cubicBezTo>
                  <a:cubicBezTo>
                    <a:pt x="2269" y="408"/>
                    <a:pt x="2110" y="319"/>
                    <a:pt x="1888" y="28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98000"/>
                  </a:srgbClr>
                </a:gs>
                <a:gs pos="100000">
                  <a:srgbClr val="66CC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34861" name="Group 45"/>
            <p:cNvGrpSpPr>
              <a:grpSpLocks/>
            </p:cNvGrpSpPr>
            <p:nvPr/>
          </p:nvGrpSpPr>
          <p:grpSpPr bwMode="auto">
            <a:xfrm>
              <a:off x="-54" y="1068"/>
              <a:ext cx="5533" cy="2563"/>
              <a:chOff x="0" y="1050"/>
              <a:chExt cx="5533" cy="2563"/>
            </a:xfrm>
          </p:grpSpPr>
          <p:sp>
            <p:nvSpPr>
              <p:cNvPr id="34818" name="Freeform 2"/>
              <p:cNvSpPr>
                <a:spLocks/>
              </p:cNvSpPr>
              <p:nvPr/>
            </p:nvSpPr>
            <p:spPr bwMode="auto">
              <a:xfrm>
                <a:off x="2616" y="1179"/>
                <a:ext cx="2355" cy="1699"/>
              </a:xfrm>
              <a:custGeom>
                <a:avLst/>
                <a:gdLst/>
                <a:ahLst/>
                <a:cxnLst>
                  <a:cxn ang="0">
                    <a:pos x="349" y="761"/>
                  </a:cxn>
                  <a:cxn ang="0">
                    <a:pos x="1651" y="732"/>
                  </a:cxn>
                  <a:cxn ang="0">
                    <a:pos x="1773" y="230"/>
                  </a:cxn>
                  <a:cxn ang="0">
                    <a:pos x="2029" y="8"/>
                  </a:cxn>
                  <a:cxn ang="0">
                    <a:pos x="2267" y="183"/>
                  </a:cxn>
                  <a:cxn ang="0">
                    <a:pos x="2355" y="942"/>
                  </a:cxn>
                  <a:cxn ang="0">
                    <a:pos x="2267" y="1592"/>
                  </a:cxn>
                  <a:cxn ang="0">
                    <a:pos x="1840" y="1586"/>
                  </a:cxn>
                  <a:cxn ang="0">
                    <a:pos x="1670" y="1025"/>
                  </a:cxn>
                  <a:cxn ang="0">
                    <a:pos x="220" y="923"/>
                  </a:cxn>
                  <a:cxn ang="0">
                    <a:pos x="349" y="761"/>
                  </a:cxn>
                </a:cxnLst>
                <a:rect l="0" t="0" r="r" b="b"/>
                <a:pathLst>
                  <a:path w="2355" h="1699">
                    <a:moveTo>
                      <a:pt x="349" y="761"/>
                    </a:moveTo>
                    <a:cubicBezTo>
                      <a:pt x="587" y="729"/>
                      <a:pt x="1414" y="820"/>
                      <a:pt x="1651" y="732"/>
                    </a:cubicBezTo>
                    <a:cubicBezTo>
                      <a:pt x="1888" y="644"/>
                      <a:pt x="1710" y="351"/>
                      <a:pt x="1773" y="230"/>
                    </a:cubicBezTo>
                    <a:cubicBezTo>
                      <a:pt x="1836" y="109"/>
                      <a:pt x="1947" y="16"/>
                      <a:pt x="2029" y="8"/>
                    </a:cubicBezTo>
                    <a:cubicBezTo>
                      <a:pt x="2111" y="0"/>
                      <a:pt x="2213" y="27"/>
                      <a:pt x="2267" y="183"/>
                    </a:cubicBezTo>
                    <a:cubicBezTo>
                      <a:pt x="2321" y="339"/>
                      <a:pt x="2355" y="707"/>
                      <a:pt x="2355" y="942"/>
                    </a:cubicBezTo>
                    <a:cubicBezTo>
                      <a:pt x="2355" y="1177"/>
                      <a:pt x="2353" y="1485"/>
                      <a:pt x="2267" y="1592"/>
                    </a:cubicBezTo>
                    <a:cubicBezTo>
                      <a:pt x="2181" y="1699"/>
                      <a:pt x="1939" y="1680"/>
                      <a:pt x="1840" y="1586"/>
                    </a:cubicBezTo>
                    <a:cubicBezTo>
                      <a:pt x="1741" y="1492"/>
                      <a:pt x="1940" y="1135"/>
                      <a:pt x="1670" y="1025"/>
                    </a:cubicBezTo>
                    <a:cubicBezTo>
                      <a:pt x="1400" y="915"/>
                      <a:pt x="440" y="967"/>
                      <a:pt x="220" y="923"/>
                    </a:cubicBezTo>
                    <a:cubicBezTo>
                      <a:pt x="0" y="879"/>
                      <a:pt x="127" y="795"/>
                      <a:pt x="349" y="761"/>
                    </a:cubicBezTo>
                    <a:close/>
                  </a:path>
                </a:pathLst>
              </a:custGeom>
              <a:solidFill>
                <a:srgbClr val="66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aphicFrame>
            <p:nvGraphicFramePr>
              <p:cNvPr id="34821" name="Object 5"/>
              <p:cNvGraphicFramePr>
                <a:graphicFrameLocks noChangeAspect="1"/>
              </p:cNvGraphicFramePr>
              <p:nvPr/>
            </p:nvGraphicFramePr>
            <p:xfrm>
              <a:off x="4524" y="1375"/>
              <a:ext cx="350" cy="292"/>
            </p:xfrm>
            <a:graphic>
              <a:graphicData uri="http://schemas.openxmlformats.org/presentationml/2006/ole">
                <p:oleObj spid="_x0000_s34821" name="Clip" r:id="rId3" imgW="1305000" imgH="1085760" progId="">
                  <p:embed/>
                </p:oleObj>
              </a:graphicData>
            </a:graphic>
          </p:graphicFrame>
          <p:graphicFrame>
            <p:nvGraphicFramePr>
              <p:cNvPr id="34822" name="Object 6"/>
              <p:cNvGraphicFramePr>
                <a:graphicFrameLocks noChangeAspect="1"/>
              </p:cNvGraphicFramePr>
              <p:nvPr/>
            </p:nvGraphicFramePr>
            <p:xfrm>
              <a:off x="4555" y="1872"/>
              <a:ext cx="365" cy="304"/>
            </p:xfrm>
            <a:graphic>
              <a:graphicData uri="http://schemas.openxmlformats.org/presentationml/2006/ole">
                <p:oleObj spid="_x0000_s34822" name="Clip" r:id="rId4" imgW="1305000" imgH="1085760" progId="">
                  <p:embed/>
                </p:oleObj>
              </a:graphicData>
            </a:graphic>
          </p:graphicFrame>
          <p:graphicFrame>
            <p:nvGraphicFramePr>
              <p:cNvPr id="34823" name="Object 7"/>
              <p:cNvGraphicFramePr>
                <a:graphicFrameLocks noChangeAspect="1"/>
              </p:cNvGraphicFramePr>
              <p:nvPr/>
            </p:nvGraphicFramePr>
            <p:xfrm>
              <a:off x="4537" y="2354"/>
              <a:ext cx="355" cy="296"/>
            </p:xfrm>
            <a:graphic>
              <a:graphicData uri="http://schemas.openxmlformats.org/presentationml/2006/ole">
                <p:oleObj spid="_x0000_s34823" name="Clip" r:id="rId5" imgW="1305000" imgH="1085760" progId="">
                  <p:embed/>
                </p:oleObj>
              </a:graphicData>
            </a:graphic>
          </p:graphicFrame>
          <p:sp>
            <p:nvSpPr>
              <p:cNvPr id="34824" name="Line 8"/>
              <p:cNvSpPr>
                <a:spLocks noChangeShapeType="1"/>
              </p:cNvSpPr>
              <p:nvPr/>
            </p:nvSpPr>
            <p:spPr bwMode="auto">
              <a:xfrm>
                <a:off x="2688" y="2012"/>
                <a:ext cx="1906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/>
            </p:nvSpPr>
            <p:spPr bwMode="auto">
              <a:xfrm flipH="1">
                <a:off x="4474" y="1544"/>
                <a:ext cx="6" cy="9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/>
            </p:nvSpPr>
            <p:spPr bwMode="auto">
              <a:xfrm>
                <a:off x="4477" y="1541"/>
                <a:ext cx="84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/>
            </p:nvSpPr>
            <p:spPr bwMode="auto">
              <a:xfrm flipV="1">
                <a:off x="4481" y="2489"/>
                <a:ext cx="1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28" name="Text Box 12"/>
              <p:cNvSpPr txBox="1">
                <a:spLocks noChangeArrowheads="1"/>
              </p:cNvSpPr>
              <p:nvPr/>
            </p:nvSpPr>
            <p:spPr bwMode="auto">
              <a:xfrm>
                <a:off x="4871" y="1374"/>
                <a:ext cx="56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latin typeface="Comic Sans MS" pitchFamily="66" charset="0"/>
                  </a:rPr>
                  <a:t>10.0.0.1</a:t>
                </a:r>
              </a:p>
            </p:txBody>
          </p:sp>
          <p:sp>
            <p:nvSpPr>
              <p:cNvPr id="34829" name="Text Box 13"/>
              <p:cNvSpPr txBox="1">
                <a:spLocks noChangeArrowheads="1"/>
              </p:cNvSpPr>
              <p:nvPr/>
            </p:nvSpPr>
            <p:spPr bwMode="auto">
              <a:xfrm>
                <a:off x="4951" y="1858"/>
                <a:ext cx="5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latin typeface="Comic Sans MS" pitchFamily="66" charset="0"/>
                  </a:rPr>
                  <a:t>10.0.0.2</a:t>
                </a:r>
              </a:p>
            </p:txBody>
          </p:sp>
          <p:sp>
            <p:nvSpPr>
              <p:cNvPr id="34830" name="Text Box 14"/>
              <p:cNvSpPr txBox="1">
                <a:spLocks noChangeArrowheads="1"/>
              </p:cNvSpPr>
              <p:nvPr/>
            </p:nvSpPr>
            <p:spPr bwMode="auto">
              <a:xfrm>
                <a:off x="4927" y="2422"/>
                <a:ext cx="5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latin typeface="Comic Sans MS" pitchFamily="66" charset="0"/>
                  </a:rPr>
                  <a:t>10.0.0.3</a:t>
                </a:r>
              </a:p>
            </p:txBody>
          </p:sp>
          <p:sp>
            <p:nvSpPr>
              <p:cNvPr id="34831" name="Text Box 15"/>
              <p:cNvSpPr txBox="1">
                <a:spLocks noChangeArrowheads="1"/>
              </p:cNvSpPr>
              <p:nvPr/>
            </p:nvSpPr>
            <p:spPr bwMode="auto">
              <a:xfrm>
                <a:off x="2657" y="1746"/>
                <a:ext cx="5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latin typeface="Comic Sans MS" pitchFamily="66" charset="0"/>
                  </a:rPr>
                  <a:t>10.0.0.4</a:t>
                </a:r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/>
            </p:nvSpPr>
            <p:spPr bwMode="auto">
              <a:xfrm flipH="1">
                <a:off x="2735" y="1904"/>
                <a:ext cx="54" cy="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33" name="Text Box 17"/>
              <p:cNvSpPr txBox="1">
                <a:spLocks noChangeArrowheads="1"/>
              </p:cNvSpPr>
              <p:nvPr/>
            </p:nvSpPr>
            <p:spPr bwMode="auto">
              <a:xfrm>
                <a:off x="1499" y="2097"/>
                <a:ext cx="8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latin typeface="Comic Sans MS" pitchFamily="66" charset="0"/>
                  </a:rPr>
                  <a:t>138.76.29.7</a:t>
                </a:r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/>
            </p:nvSpPr>
            <p:spPr bwMode="auto">
              <a:xfrm flipH="1">
                <a:off x="2269" y="2054"/>
                <a:ext cx="54" cy="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grpSp>
            <p:nvGrpSpPr>
              <p:cNvPr id="34835" name="Group 19"/>
              <p:cNvGrpSpPr>
                <a:grpSpLocks/>
              </p:cNvGrpSpPr>
              <p:nvPr/>
            </p:nvGrpSpPr>
            <p:grpSpPr bwMode="auto">
              <a:xfrm>
                <a:off x="2360" y="1924"/>
                <a:ext cx="350" cy="194"/>
                <a:chOff x="3600" y="219"/>
                <a:chExt cx="360" cy="175"/>
              </a:xfrm>
            </p:grpSpPr>
            <p:sp>
              <p:nvSpPr>
                <p:cNvPr id="34836" name="Oval 20"/>
                <p:cNvSpPr>
                  <a:spLocks noChangeArrowheads="1"/>
                </p:cNvSpPr>
                <p:nvPr/>
              </p:nvSpPr>
              <p:spPr bwMode="auto">
                <a:xfrm>
                  <a:off x="3603" y="297"/>
                  <a:ext cx="357" cy="9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4837" name="Line 21"/>
                <p:cNvSpPr>
                  <a:spLocks noChangeShapeType="1"/>
                </p:cNvSpPr>
                <p:nvPr/>
              </p:nvSpPr>
              <p:spPr bwMode="auto">
                <a:xfrm>
                  <a:off x="3603" y="289"/>
                  <a:ext cx="0" cy="6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4838" name="Line 22"/>
                <p:cNvSpPr>
                  <a:spLocks noChangeShapeType="1"/>
                </p:cNvSpPr>
                <p:nvPr/>
              </p:nvSpPr>
              <p:spPr bwMode="auto">
                <a:xfrm>
                  <a:off x="3960" y="289"/>
                  <a:ext cx="0" cy="6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4839" name="Rectangle 23"/>
                <p:cNvSpPr>
                  <a:spLocks noChangeArrowheads="1"/>
                </p:cNvSpPr>
                <p:nvPr/>
              </p:nvSpPr>
              <p:spPr bwMode="auto">
                <a:xfrm>
                  <a:off x="3603" y="289"/>
                  <a:ext cx="354" cy="59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/>
                </a:p>
              </p:txBody>
            </p:sp>
            <p:sp>
              <p:nvSpPr>
                <p:cNvPr id="34840" name="Oval 24"/>
                <p:cNvSpPr>
                  <a:spLocks noChangeArrowheads="1"/>
                </p:cNvSpPr>
                <p:nvPr/>
              </p:nvSpPr>
              <p:spPr bwMode="auto">
                <a:xfrm>
                  <a:off x="3600" y="219"/>
                  <a:ext cx="357" cy="113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grpSp>
              <p:nvGrpSpPr>
                <p:cNvPr id="34841" name="Group 25"/>
                <p:cNvGrpSpPr>
                  <a:grpSpLocks/>
                </p:cNvGrpSpPr>
                <p:nvPr/>
              </p:nvGrpSpPr>
              <p:grpSpPr bwMode="auto">
                <a:xfrm>
                  <a:off x="3686" y="244"/>
                  <a:ext cx="177" cy="66"/>
                  <a:chOff x="2848" y="848"/>
                  <a:chExt cx="140" cy="98"/>
                </a:xfrm>
              </p:grpSpPr>
              <p:sp>
                <p:nvSpPr>
                  <p:cNvPr id="3484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484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4844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34845" name="Group 29"/>
                <p:cNvGrpSpPr>
                  <a:grpSpLocks/>
                </p:cNvGrpSpPr>
                <p:nvPr/>
              </p:nvGrpSpPr>
              <p:grpSpPr bwMode="auto">
                <a:xfrm flipV="1">
                  <a:off x="3686" y="243"/>
                  <a:ext cx="177" cy="66"/>
                  <a:chOff x="2848" y="848"/>
                  <a:chExt cx="140" cy="98"/>
                </a:xfrm>
              </p:grpSpPr>
              <p:sp>
                <p:nvSpPr>
                  <p:cNvPr id="34846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4847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484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34849" name="Line 33"/>
              <p:cNvSpPr>
                <a:spLocks noChangeShapeType="1"/>
              </p:cNvSpPr>
              <p:nvPr/>
            </p:nvSpPr>
            <p:spPr bwMode="auto">
              <a:xfrm>
                <a:off x="445" y="2030"/>
                <a:ext cx="1906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0" name="Text Box 34"/>
              <p:cNvSpPr txBox="1">
                <a:spLocks noChangeArrowheads="1"/>
              </p:cNvSpPr>
              <p:nvPr/>
            </p:nvSpPr>
            <p:spPr bwMode="auto">
              <a:xfrm>
                <a:off x="2955" y="1058"/>
                <a:ext cx="1469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local network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(e.g., home network)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10.0.0/24</a:t>
                </a:r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/>
            </p:nvSpPr>
            <p:spPr bwMode="auto">
              <a:xfrm>
                <a:off x="4400" y="1197"/>
                <a:ext cx="87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/>
            </p:nvSpPr>
            <p:spPr bwMode="auto">
              <a:xfrm>
                <a:off x="2541" y="1109"/>
                <a:ext cx="0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/>
            </p:nvSpPr>
            <p:spPr bwMode="auto">
              <a:xfrm flipH="1" flipV="1">
                <a:off x="2629" y="1189"/>
                <a:ext cx="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/>
            </p:nvSpPr>
            <p:spPr bwMode="auto">
              <a:xfrm>
                <a:off x="1624" y="1197"/>
                <a:ext cx="87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/>
            </p:nvSpPr>
            <p:spPr bwMode="auto">
              <a:xfrm flipH="1" flipV="1">
                <a:off x="483" y="1189"/>
                <a:ext cx="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6" name="Text Box 40"/>
              <p:cNvSpPr txBox="1">
                <a:spLocks noChangeArrowheads="1"/>
              </p:cNvSpPr>
              <p:nvPr/>
            </p:nvSpPr>
            <p:spPr bwMode="auto">
              <a:xfrm>
                <a:off x="990" y="1050"/>
                <a:ext cx="70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rest of</a:t>
                </a:r>
              </a:p>
              <a:p>
                <a:pPr algn="ctr" eaLnBrk="0" hangingPunct="0"/>
                <a:r>
                  <a:rPr lang="en-US" sz="1800">
                    <a:latin typeface="Comic Sans MS" pitchFamily="66" charset="0"/>
                  </a:rPr>
                  <a:t>Internet</a:t>
                </a:r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/>
            </p:nvSpPr>
            <p:spPr bwMode="auto">
              <a:xfrm flipH="1" flipV="1">
                <a:off x="1776" y="2296"/>
                <a:ext cx="7" cy="49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58" name="Text Box 42"/>
              <p:cNvSpPr txBox="1">
                <a:spLocks noChangeArrowheads="1"/>
              </p:cNvSpPr>
              <p:nvPr/>
            </p:nvSpPr>
            <p:spPr bwMode="auto">
              <a:xfrm>
                <a:off x="2821" y="2781"/>
                <a:ext cx="2278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Datagrams with source or </a:t>
                </a:r>
              </a:p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destination in this network</a:t>
                </a:r>
              </a:p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have 10.0.0/24 address for </a:t>
                </a:r>
              </a:p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source, destination (as usual)</a:t>
                </a:r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/>
            </p:nvSpPr>
            <p:spPr bwMode="auto">
              <a:xfrm flipH="1" flipV="1">
                <a:off x="3678" y="2174"/>
                <a:ext cx="7" cy="6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4860" name="Text Box 44"/>
              <p:cNvSpPr txBox="1">
                <a:spLocks noChangeArrowheads="1"/>
              </p:cNvSpPr>
              <p:nvPr/>
            </p:nvSpPr>
            <p:spPr bwMode="auto">
              <a:xfrm>
                <a:off x="0" y="2787"/>
                <a:ext cx="2834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sz="2000" i="1">
                    <a:solidFill>
                      <a:srgbClr val="FF0000"/>
                    </a:solidFill>
                    <a:latin typeface="Comic Sans MS" pitchFamily="66" charset="0"/>
                  </a:rPr>
                  <a:t>All</a:t>
                </a:r>
                <a:r>
                  <a:rPr lang="en-US" sz="2000">
                    <a:latin typeface="Comic Sans MS" pitchFamily="66" charset="0"/>
                  </a:rPr>
                  <a:t> datagrams </a:t>
                </a:r>
                <a:r>
                  <a:rPr lang="en-US" sz="2000" i="1">
                    <a:solidFill>
                      <a:srgbClr val="FF0000"/>
                    </a:solidFill>
                    <a:latin typeface="Comic Sans MS" pitchFamily="66" charset="0"/>
                  </a:rPr>
                  <a:t>leaving</a:t>
                </a:r>
                <a:r>
                  <a:rPr lang="en-US" sz="2000">
                    <a:latin typeface="Comic Sans MS" pitchFamily="66" charset="0"/>
                  </a:rPr>
                  <a:t> local</a:t>
                </a:r>
              </a:p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network have </a:t>
                </a:r>
                <a:r>
                  <a:rPr lang="en-US" sz="2000">
                    <a:solidFill>
                      <a:srgbClr val="FF0000"/>
                    </a:solidFill>
                    <a:latin typeface="Comic Sans MS" pitchFamily="66" charset="0"/>
                  </a:rPr>
                  <a:t>same</a:t>
                </a:r>
                <a:r>
                  <a:rPr lang="en-US" sz="2000">
                    <a:latin typeface="Comic Sans MS" pitchFamily="66" charset="0"/>
                  </a:rPr>
                  <a:t> single source NAT IP address: 138.76.29.7,</a:t>
                </a:r>
              </a:p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different source port numbers</a:t>
                </a:r>
              </a:p>
            </p:txBody>
          </p:sp>
        </p:grpSp>
      </p:grpSp>
      <p:sp>
        <p:nvSpPr>
          <p:cNvPr id="34863" name="Text Box 47"/>
          <p:cNvSpPr txBox="1">
            <a:spLocks noChangeArrowheads="1"/>
          </p:cNvSpPr>
          <p:nvPr/>
        </p:nvSpPr>
        <p:spPr bwMode="auto">
          <a:xfrm>
            <a:off x="1441450" y="1104900"/>
            <a:ext cx="6324600" cy="91598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arenR"/>
            </a:pPr>
            <a:r>
              <a:rPr lang="en-US" sz="1800"/>
              <a:t>Every IP-capable device needs an IP address.</a:t>
            </a:r>
          </a:p>
          <a:p>
            <a:pPr marL="457200" indent="-457200">
              <a:buFontTx/>
              <a:buAutoNum type="arabicParenR"/>
            </a:pPr>
            <a:r>
              <a:rPr lang="en-US" sz="1800"/>
              <a:t>Proliferation of Small Office/Home Office (SOHO) networks.</a:t>
            </a:r>
          </a:p>
          <a:p>
            <a:pPr marL="457200" indent="-457200">
              <a:buFontTx/>
              <a:buAutoNum type="arabicParenR"/>
            </a:pPr>
            <a:r>
              <a:rPr lang="en-US" sz="1800"/>
              <a:t>The range of addresses needs to be larger.</a:t>
            </a: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V="1">
            <a:off x="4219575" y="3829050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34865" name="Text Box 49"/>
          <p:cNvSpPr txBox="1">
            <a:spLocks noChangeArrowheads="1"/>
          </p:cNvSpPr>
          <p:nvPr/>
        </p:nvSpPr>
        <p:spPr bwMode="auto">
          <a:xfrm>
            <a:off x="3346450" y="4103688"/>
            <a:ext cx="1735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Comic Sans MS" pitchFamily="66" charset="0"/>
              </a:rPr>
              <a:t>NAT enabled</a:t>
            </a:r>
          </a:p>
          <a:p>
            <a:pPr algn="ctr"/>
            <a:r>
              <a:rPr lang="en-US" sz="2000">
                <a:latin typeface="Comic Sans MS" pitchFamily="66" charset="0"/>
              </a:rPr>
              <a:t>router</a:t>
            </a:r>
          </a:p>
        </p:txBody>
      </p:sp>
      <p:pic>
        <p:nvPicPr>
          <p:cNvPr id="50" name="Picture 49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66075" cy="1143000"/>
          </a:xfrm>
        </p:spPr>
        <p:txBody>
          <a:bodyPr>
            <a:normAutofit/>
          </a:bodyPr>
          <a:lstStyle/>
          <a:p>
            <a:r>
              <a:rPr lang="en-US" sz="4000"/>
              <a:t>NAT: Network Address Translation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57567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FF0000"/>
                </a:solidFill>
              </a:rPr>
              <a:t>Motivation:</a:t>
            </a:r>
            <a:r>
              <a:rPr lang="en-US" sz="2800"/>
              <a:t> local network uses just one IP address as far as outside word is concerned:</a:t>
            </a:r>
          </a:p>
          <a:p>
            <a:pPr lvl="1">
              <a:lnSpc>
                <a:spcPct val="90000"/>
              </a:lnSpc>
            </a:pPr>
            <a:r>
              <a:rPr lang="en-US"/>
              <a:t>no need to be allocated range of addresses from ISP: - just one IP address is used for all devices</a:t>
            </a:r>
          </a:p>
          <a:p>
            <a:pPr lvl="1">
              <a:lnSpc>
                <a:spcPct val="90000"/>
              </a:lnSpc>
            </a:pPr>
            <a:r>
              <a:rPr lang="en-US"/>
              <a:t>can change addresses of devices in local network without notifying outside world</a:t>
            </a:r>
          </a:p>
          <a:p>
            <a:pPr lvl="1">
              <a:lnSpc>
                <a:spcPct val="90000"/>
              </a:lnSpc>
            </a:pPr>
            <a:r>
              <a:rPr lang="en-US"/>
              <a:t>can change ISP without changing addresses of devices in local network</a:t>
            </a:r>
          </a:p>
          <a:p>
            <a:pPr lvl="1">
              <a:lnSpc>
                <a:spcPct val="90000"/>
              </a:lnSpc>
            </a:pPr>
            <a:r>
              <a:rPr lang="en-US"/>
              <a:t>devices inside local net not explicitly addressable, visible by outside world (a security plus).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66075" cy="1143000"/>
          </a:xfrm>
        </p:spPr>
        <p:txBody>
          <a:bodyPr>
            <a:normAutofit/>
          </a:bodyPr>
          <a:lstStyle/>
          <a:p>
            <a:r>
              <a:rPr lang="en-US" sz="4000"/>
              <a:t>NAT: Network Address Translation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05512" y="1692603"/>
            <a:ext cx="8575675" cy="434559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FF0000"/>
                </a:solidFill>
              </a:rPr>
              <a:t>Implementation:</a:t>
            </a:r>
            <a:r>
              <a:rPr lang="en-US" sz="2400" dirty="0"/>
              <a:t> NAT router must:</a:t>
            </a:r>
            <a:br>
              <a:rPr lang="en-US" sz="2400" dirty="0"/>
            </a:b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i="1" dirty="0">
                <a:solidFill>
                  <a:schemeClr val="accent2"/>
                </a:solidFill>
              </a:rPr>
              <a:t>outgoing </a:t>
            </a:r>
            <a:r>
              <a:rPr lang="en-US" sz="2400" i="1" dirty="0" err="1">
                <a:solidFill>
                  <a:schemeClr val="accent2"/>
                </a:solidFill>
              </a:rPr>
              <a:t>datagrams</a:t>
            </a:r>
            <a:r>
              <a:rPr lang="en-US" sz="2400" i="1" dirty="0">
                <a:solidFill>
                  <a:schemeClr val="accent2"/>
                </a:solidFill>
              </a:rPr>
              <a:t>: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i="1" dirty="0">
                <a:solidFill>
                  <a:schemeClr val="accent2"/>
                </a:solidFill>
              </a:rPr>
              <a:t>replace</a:t>
            </a:r>
            <a:r>
              <a:rPr lang="en-US" sz="2400" dirty="0"/>
              <a:t> (source IP address, port #) of every outgoing datagram to (NAT IP address, new port #)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dirty="0"/>
              <a:t>. . . remote clients/servers will respond using (NAT IP address, new port #) as destination </a:t>
            </a:r>
            <a:r>
              <a:rPr lang="en-US" dirty="0" err="1"/>
              <a:t>addr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1">
              <a:lnSpc>
                <a:spcPct val="80000"/>
              </a:lnSpc>
            </a:pPr>
            <a:r>
              <a:rPr lang="en-US" sz="2400" i="1" dirty="0">
                <a:solidFill>
                  <a:schemeClr val="accent2"/>
                </a:solidFill>
              </a:rPr>
              <a:t>remember (in NAT translation table) </a:t>
            </a:r>
            <a:r>
              <a:rPr lang="en-US" sz="2400" dirty="0"/>
              <a:t>every (source IP address, port #)  to (NAT IP address, new port #) translation pair</a:t>
            </a:r>
            <a:br>
              <a:rPr lang="en-US" sz="2400" dirty="0"/>
            </a:b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i="1" dirty="0">
                <a:solidFill>
                  <a:schemeClr val="accent2"/>
                </a:solidFill>
              </a:rPr>
              <a:t>incoming </a:t>
            </a:r>
            <a:r>
              <a:rPr lang="en-US" sz="2400" i="1" dirty="0" err="1">
                <a:solidFill>
                  <a:schemeClr val="accent2"/>
                </a:solidFill>
              </a:rPr>
              <a:t>datagrams</a:t>
            </a:r>
            <a:r>
              <a:rPr lang="en-US" sz="2400" i="1" dirty="0">
                <a:solidFill>
                  <a:schemeClr val="accent2"/>
                </a:solidFill>
              </a:rPr>
              <a:t>: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i="1" dirty="0">
                <a:solidFill>
                  <a:schemeClr val="accent2"/>
                </a:solidFill>
              </a:rPr>
              <a:t>replace</a:t>
            </a:r>
            <a:r>
              <a:rPr lang="en-US" sz="2400" dirty="0"/>
              <a:t> (NAT IP address, new port #) in </a:t>
            </a:r>
            <a:r>
              <a:rPr lang="en-US" sz="2400" dirty="0" err="1"/>
              <a:t>dest</a:t>
            </a:r>
            <a:r>
              <a:rPr lang="en-US" sz="2400" dirty="0"/>
              <a:t> fields of every incoming datagram with corresponding (source IP address, port #) stored in NAT </a:t>
            </a:r>
            <a:r>
              <a:rPr lang="en-US" sz="2400" dirty="0" smtClean="0"/>
              <a:t>table</a:t>
            </a:r>
            <a:endParaRPr lang="en-US" sz="2400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2"/>
          <p:cNvSpPr>
            <a:spLocks/>
          </p:cNvSpPr>
          <p:nvPr/>
        </p:nvSpPr>
        <p:spPr bwMode="auto">
          <a:xfrm>
            <a:off x="179388" y="3651250"/>
            <a:ext cx="4089400" cy="1355725"/>
          </a:xfrm>
          <a:custGeom>
            <a:avLst/>
            <a:gdLst/>
            <a:ahLst/>
            <a:cxnLst>
              <a:cxn ang="0">
                <a:pos x="1888" y="285"/>
              </a:cxn>
              <a:cxn ang="0">
                <a:pos x="418" y="283"/>
              </a:cxn>
              <a:cxn ang="0">
                <a:pos x="60" y="83"/>
              </a:cxn>
              <a:cxn ang="0">
                <a:pos x="60" y="781"/>
              </a:cxn>
              <a:cxn ang="0">
                <a:pos x="374" y="519"/>
              </a:cxn>
              <a:cxn ang="0">
                <a:pos x="2017" y="447"/>
              </a:cxn>
              <a:cxn ang="0">
                <a:pos x="1888" y="285"/>
              </a:cxn>
            </a:cxnLst>
            <a:rect l="0" t="0" r="r" b="b"/>
            <a:pathLst>
              <a:path w="2269" h="854">
                <a:moveTo>
                  <a:pt x="1888" y="285"/>
                </a:moveTo>
                <a:cubicBezTo>
                  <a:pt x="1622" y="258"/>
                  <a:pt x="723" y="317"/>
                  <a:pt x="418" y="283"/>
                </a:cubicBezTo>
                <a:cubicBezTo>
                  <a:pt x="113" y="249"/>
                  <a:pt x="120" y="0"/>
                  <a:pt x="60" y="83"/>
                </a:cubicBezTo>
                <a:cubicBezTo>
                  <a:pt x="0" y="166"/>
                  <a:pt x="8" y="708"/>
                  <a:pt x="60" y="781"/>
                </a:cubicBezTo>
                <a:cubicBezTo>
                  <a:pt x="112" y="854"/>
                  <a:pt x="48" y="575"/>
                  <a:pt x="374" y="519"/>
                </a:cubicBezTo>
                <a:cubicBezTo>
                  <a:pt x="700" y="463"/>
                  <a:pt x="1765" y="486"/>
                  <a:pt x="2017" y="447"/>
                </a:cubicBezTo>
                <a:cubicBezTo>
                  <a:pt x="2269" y="408"/>
                  <a:pt x="2110" y="319"/>
                  <a:pt x="1888" y="28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NAT: Network Address Translation</a:t>
            </a:r>
          </a:p>
        </p:txBody>
      </p:sp>
      <p:graphicFrame>
        <p:nvGraphicFramePr>
          <p:cNvPr id="37893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7681913" y="3427413"/>
          <a:ext cx="492125" cy="409575"/>
        </p:xfrm>
        <a:graphic>
          <a:graphicData uri="http://schemas.openxmlformats.org/presentationml/2006/ole">
            <p:oleObj spid="_x0000_s37893" name="Clip" r:id="rId3" imgW="1305000" imgH="1085760" progId="">
              <p:embed/>
            </p:oleObj>
          </a:graphicData>
        </a:graphic>
      </p:graphicFrame>
      <p:sp>
        <p:nvSpPr>
          <p:cNvPr id="37892" name="Freeform 4"/>
          <p:cNvSpPr>
            <a:spLocks/>
          </p:cNvSpPr>
          <p:nvPr/>
        </p:nvSpPr>
        <p:spPr bwMode="auto">
          <a:xfrm>
            <a:off x="4468813" y="2922588"/>
            <a:ext cx="3738562" cy="2697162"/>
          </a:xfrm>
          <a:custGeom>
            <a:avLst/>
            <a:gdLst/>
            <a:ahLst/>
            <a:cxnLst>
              <a:cxn ang="0">
                <a:pos x="349" y="761"/>
              </a:cxn>
              <a:cxn ang="0">
                <a:pos x="1651" y="732"/>
              </a:cxn>
              <a:cxn ang="0">
                <a:pos x="1773" y="230"/>
              </a:cxn>
              <a:cxn ang="0">
                <a:pos x="2029" y="8"/>
              </a:cxn>
              <a:cxn ang="0">
                <a:pos x="2267" y="183"/>
              </a:cxn>
              <a:cxn ang="0">
                <a:pos x="2355" y="942"/>
              </a:cxn>
              <a:cxn ang="0">
                <a:pos x="2267" y="1592"/>
              </a:cxn>
              <a:cxn ang="0">
                <a:pos x="1840" y="1586"/>
              </a:cxn>
              <a:cxn ang="0">
                <a:pos x="1670" y="1025"/>
              </a:cxn>
              <a:cxn ang="0">
                <a:pos x="220" y="923"/>
              </a:cxn>
              <a:cxn ang="0">
                <a:pos x="349" y="761"/>
              </a:cxn>
            </a:cxnLst>
            <a:rect l="0" t="0" r="r" b="b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7546975" y="4022725"/>
          <a:ext cx="579438" cy="482600"/>
        </p:xfrm>
        <a:graphic>
          <a:graphicData uri="http://schemas.openxmlformats.org/presentationml/2006/ole">
            <p:oleObj spid="_x0000_s37894" name="Clip" r:id="rId4" imgW="1305000" imgH="1085760" progId="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7518400" y="4787900"/>
          <a:ext cx="563563" cy="469900"/>
        </p:xfrm>
        <a:graphic>
          <a:graphicData uri="http://schemas.openxmlformats.org/presentationml/2006/ole">
            <p:oleObj spid="_x0000_s37895" name="Clip" r:id="rId5" imgW="1305000" imgH="1085760" progId="">
              <p:embed/>
            </p:oleObj>
          </a:graphicData>
        </a:graphic>
      </p:graphicFrame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4583113" y="4244975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>
            <a:off x="7418388" y="3502025"/>
            <a:ext cx="9525" cy="149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7423150" y="3497263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7429500" y="5002213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8048625" y="3232150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10.0.0.1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8175625" y="400050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10.0.0.2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8137525" y="489585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10.0.0.3</a:t>
            </a:r>
          </a:p>
        </p:txBody>
      </p:sp>
      <p:grpSp>
        <p:nvGrpSpPr>
          <p:cNvPr id="37903" name="Group 15"/>
          <p:cNvGrpSpPr>
            <a:grpSpLocks/>
          </p:cNvGrpSpPr>
          <p:nvPr/>
        </p:nvGrpSpPr>
        <p:grpSpPr bwMode="auto">
          <a:xfrm>
            <a:off x="5635625" y="2860675"/>
            <a:ext cx="1871663" cy="1033463"/>
            <a:chOff x="3550" y="2055"/>
            <a:chExt cx="1179" cy="651"/>
          </a:xfrm>
        </p:grpSpPr>
        <p:grpSp>
          <p:nvGrpSpPr>
            <p:cNvPr id="37904" name="Group 16"/>
            <p:cNvGrpSpPr>
              <a:grpSpLocks/>
            </p:cNvGrpSpPr>
            <p:nvPr/>
          </p:nvGrpSpPr>
          <p:grpSpPr bwMode="auto">
            <a:xfrm>
              <a:off x="3550" y="2055"/>
              <a:ext cx="1179" cy="357"/>
              <a:chOff x="4381" y="786"/>
              <a:chExt cx="1108" cy="357"/>
            </a:xfrm>
          </p:grpSpPr>
          <p:sp>
            <p:nvSpPr>
              <p:cNvPr id="37905" name="Rectangle 17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06" name="Text Box 18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200">
                    <a:latin typeface="Comic Sans MS" pitchFamily="66" charset="0"/>
                  </a:rPr>
                  <a:t>S: 10.0.0.1, 3345</a:t>
                </a:r>
              </a:p>
              <a:p>
                <a:pPr eaLnBrk="0" hangingPunct="0"/>
                <a:r>
                  <a:rPr lang="en-US" sz="1200">
                    <a:latin typeface="Comic Sans MS" pitchFamily="66" charset="0"/>
                  </a:rPr>
                  <a:t>D: 128.119.40.186, 80</a:t>
                </a:r>
              </a:p>
            </p:txBody>
          </p:sp>
          <p:grpSp>
            <p:nvGrpSpPr>
              <p:cNvPr id="37907" name="Group 19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37908" name="Freeform 20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0" y="72"/>
                    </a:cxn>
                    <a:cxn ang="0">
                      <a:pos x="27" y="99"/>
                    </a:cxn>
                    <a:cxn ang="0">
                      <a:pos x="48" y="21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09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10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</p:grpSp>
          <p:grpSp>
            <p:nvGrpSpPr>
              <p:cNvPr id="37911" name="Group 23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37912" name="Freeform 24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0" y="72"/>
                    </a:cxn>
                    <a:cxn ang="0">
                      <a:pos x="27" y="99"/>
                    </a:cxn>
                    <a:cxn ang="0">
                      <a:pos x="48" y="21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13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14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</p:grpSp>
        </p:grpSp>
        <p:sp>
          <p:nvSpPr>
            <p:cNvPr id="37915" name="Freeform 27"/>
            <p:cNvSpPr>
              <a:spLocks/>
            </p:cNvSpPr>
            <p:nvPr/>
          </p:nvSpPr>
          <p:spPr bwMode="auto">
            <a:xfrm>
              <a:off x="3573" y="2364"/>
              <a:ext cx="564" cy="342"/>
            </a:xfrm>
            <a:custGeom>
              <a:avLst/>
              <a:gdLst/>
              <a:ahLst/>
              <a:cxnLst>
                <a:cxn ang="0">
                  <a:pos x="0" y="264"/>
                </a:cxn>
                <a:cxn ang="0">
                  <a:pos x="417" y="264"/>
                </a:cxn>
                <a:cxn ang="0">
                  <a:pos x="417" y="0"/>
                </a:cxn>
              </a:cxnLst>
              <a:rect l="0" t="0" r="r" b="b"/>
              <a:pathLst>
                <a:path w="417" h="264">
                  <a:moveTo>
                    <a:pt x="0" y="264"/>
                  </a:moveTo>
                  <a:lnTo>
                    <a:pt x="417" y="264"/>
                  </a:lnTo>
                  <a:lnTo>
                    <a:pt x="417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grpSp>
          <p:nvGrpSpPr>
            <p:cNvPr id="37916" name="Group 28"/>
            <p:cNvGrpSpPr>
              <a:grpSpLocks/>
            </p:cNvGrpSpPr>
            <p:nvPr/>
          </p:nvGrpSpPr>
          <p:grpSpPr bwMode="auto">
            <a:xfrm>
              <a:off x="4032" y="2419"/>
              <a:ext cx="218" cy="231"/>
              <a:chOff x="5140" y="403"/>
              <a:chExt cx="218" cy="231"/>
            </a:xfrm>
          </p:grpSpPr>
          <p:sp>
            <p:nvSpPr>
              <p:cNvPr id="37917" name="Oval 29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18" name="Text Box 30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1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1</a:t>
                </a:r>
              </a:p>
            </p:txBody>
          </p:sp>
        </p:grpSp>
      </p:grp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4533900" y="382270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10.0.0.4</a:t>
            </a:r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4657725" y="4073525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2695575" y="43799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138.76.29.7</a:t>
            </a:r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 flipH="1">
            <a:off x="3917950" y="4311650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grpSp>
        <p:nvGrpSpPr>
          <p:cNvPr id="37923" name="Group 35"/>
          <p:cNvGrpSpPr>
            <a:grpSpLocks/>
          </p:cNvGrpSpPr>
          <p:nvPr/>
        </p:nvGrpSpPr>
        <p:grpSpPr bwMode="auto">
          <a:xfrm>
            <a:off x="6469063" y="1541463"/>
            <a:ext cx="2503487" cy="1417637"/>
            <a:chOff x="3944" y="971"/>
            <a:chExt cx="1577" cy="893"/>
          </a:xfrm>
        </p:grpSpPr>
        <p:sp>
          <p:nvSpPr>
            <p:cNvPr id="37924" name="Text Box 36"/>
            <p:cNvSpPr txBox="1">
              <a:spLocks noChangeArrowheads="1"/>
            </p:cNvSpPr>
            <p:nvPr/>
          </p:nvSpPr>
          <p:spPr bwMode="auto">
            <a:xfrm>
              <a:off x="4121" y="971"/>
              <a:ext cx="140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u="sng">
                  <a:solidFill>
                    <a:srgbClr val="FF0000"/>
                  </a:solidFill>
                  <a:latin typeface="Comic Sans MS" pitchFamily="66" charset="0"/>
                </a:rPr>
                <a:t>1: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 host 10.0.0.1 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sends datagram to 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128.119.40, 80</a:t>
              </a:r>
            </a:p>
          </p:txBody>
        </p:sp>
        <p:sp>
          <p:nvSpPr>
            <p:cNvPr id="37925" name="Line 37"/>
            <p:cNvSpPr>
              <a:spLocks noChangeShapeType="1"/>
            </p:cNvSpPr>
            <p:nvPr/>
          </p:nvSpPr>
          <p:spPr bwMode="auto">
            <a:xfrm flipH="1">
              <a:off x="3944" y="1105"/>
              <a:ext cx="197" cy="75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</p:grpSp>
      <p:sp>
        <p:nvSpPr>
          <p:cNvPr id="37926" name="Freeform 38"/>
          <p:cNvSpPr>
            <a:spLocks/>
          </p:cNvSpPr>
          <p:nvPr/>
        </p:nvSpPr>
        <p:spPr bwMode="auto">
          <a:xfrm>
            <a:off x="2344738" y="2627313"/>
            <a:ext cx="3862387" cy="1531937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2352" y="64"/>
              </a:cxn>
              <a:cxn ang="0">
                <a:pos x="1640" y="450"/>
              </a:cxn>
              <a:cxn ang="0">
                <a:pos x="1308" y="965"/>
              </a:cxn>
              <a:cxn ang="0">
                <a:pos x="1159" y="965"/>
              </a:cxn>
              <a:cxn ang="0">
                <a:pos x="820" y="396"/>
              </a:cxn>
              <a:cxn ang="0">
                <a:pos x="0" y="64"/>
              </a:cxn>
            </a:cxnLst>
            <a:rect l="0" t="0" r="r" b="b"/>
            <a:pathLst>
              <a:path w="2433" h="965">
                <a:moveTo>
                  <a:pt x="0" y="64"/>
                </a:moveTo>
                <a:cubicBezTo>
                  <a:pt x="0" y="64"/>
                  <a:pt x="2079" y="0"/>
                  <a:pt x="2352" y="64"/>
                </a:cubicBezTo>
                <a:cubicBezTo>
                  <a:pt x="2433" y="57"/>
                  <a:pt x="1814" y="309"/>
                  <a:pt x="1640" y="450"/>
                </a:cubicBezTo>
                <a:cubicBezTo>
                  <a:pt x="1466" y="591"/>
                  <a:pt x="1383" y="888"/>
                  <a:pt x="1308" y="965"/>
                </a:cubicBezTo>
                <a:lnTo>
                  <a:pt x="1159" y="965"/>
                </a:lnTo>
                <a:cubicBezTo>
                  <a:pt x="1078" y="870"/>
                  <a:pt x="1013" y="546"/>
                  <a:pt x="820" y="396"/>
                </a:cubicBezTo>
                <a:cubicBezTo>
                  <a:pt x="583" y="207"/>
                  <a:pt x="189" y="142"/>
                  <a:pt x="0" y="64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</a:gradFill>
          <a:ln w="3175" cap="flat" cmpd="sng">
            <a:solidFill>
              <a:schemeClr val="hlink"/>
            </a:solidFill>
            <a:prstDash val="solid"/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2344738" y="1374775"/>
            <a:ext cx="3784600" cy="1354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7928" name="Text Box 40"/>
          <p:cNvSpPr txBox="1">
            <a:spLocks noChangeArrowheads="1"/>
          </p:cNvSpPr>
          <p:nvPr/>
        </p:nvSpPr>
        <p:spPr bwMode="auto">
          <a:xfrm>
            <a:off x="2260600" y="1423988"/>
            <a:ext cx="3929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latin typeface="Comic Sans MS" pitchFamily="66" charset="0"/>
              </a:rPr>
              <a:t>NAT translation table</a:t>
            </a:r>
          </a:p>
          <a:p>
            <a:pPr algn="ctr" eaLnBrk="0" hangingPunct="0"/>
            <a:r>
              <a:rPr lang="en-US" sz="1800">
                <a:latin typeface="Comic Sans MS" pitchFamily="66" charset="0"/>
              </a:rPr>
              <a:t>WAN side addr        LAN side addr</a:t>
            </a:r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 flipV="1">
            <a:off x="2344738" y="1747838"/>
            <a:ext cx="3790950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930" name="Line 42"/>
          <p:cNvSpPr>
            <a:spLocks noChangeShapeType="1"/>
          </p:cNvSpPr>
          <p:nvPr/>
        </p:nvSpPr>
        <p:spPr bwMode="auto">
          <a:xfrm flipV="1">
            <a:off x="2359025" y="2025650"/>
            <a:ext cx="3749675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7931" name="Line 43"/>
          <p:cNvSpPr>
            <a:spLocks noChangeShapeType="1"/>
          </p:cNvSpPr>
          <p:nvPr/>
        </p:nvSpPr>
        <p:spPr bwMode="auto">
          <a:xfrm>
            <a:off x="4468813" y="1770063"/>
            <a:ext cx="3175" cy="955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grpSp>
        <p:nvGrpSpPr>
          <p:cNvPr id="37932" name="Group 44"/>
          <p:cNvGrpSpPr>
            <a:grpSpLocks/>
          </p:cNvGrpSpPr>
          <p:nvPr/>
        </p:nvGrpSpPr>
        <p:grpSpPr bwMode="auto">
          <a:xfrm>
            <a:off x="4062413" y="4105275"/>
            <a:ext cx="555625" cy="307975"/>
            <a:chOff x="3600" y="219"/>
            <a:chExt cx="360" cy="175"/>
          </a:xfrm>
        </p:grpSpPr>
        <p:sp>
          <p:nvSpPr>
            <p:cNvPr id="37933" name="Oval 4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934" name="Line 4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935" name="Line 4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936" name="Rectangle 4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37937" name="Oval 4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37938" name="Group 5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7939" name="Line 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40" name="Line 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41" name="Line 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37942" name="Group 5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7943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44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45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37946" name="Text Box 58"/>
          <p:cNvSpPr txBox="1">
            <a:spLocks noChangeArrowheads="1"/>
          </p:cNvSpPr>
          <p:nvPr/>
        </p:nvSpPr>
        <p:spPr bwMode="auto">
          <a:xfrm>
            <a:off x="2362200" y="2049463"/>
            <a:ext cx="3783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138.76.29.7, 5001   10.0.0.1, 3345</a:t>
            </a:r>
          </a:p>
          <a:p>
            <a:pPr algn="ctr" eaLnBrk="0" hangingPunct="0"/>
            <a:r>
              <a:rPr lang="en-US" sz="1800">
                <a:latin typeface="Comic Sans MS" pitchFamily="66" charset="0"/>
              </a:rPr>
              <a:t>……                                         ……</a:t>
            </a:r>
          </a:p>
        </p:txBody>
      </p:sp>
      <p:grpSp>
        <p:nvGrpSpPr>
          <p:cNvPr id="37947" name="Group 59"/>
          <p:cNvGrpSpPr>
            <a:grpSpLocks/>
          </p:cNvGrpSpPr>
          <p:nvPr/>
        </p:nvGrpSpPr>
        <p:grpSpPr bwMode="auto">
          <a:xfrm>
            <a:off x="4765675" y="3435350"/>
            <a:ext cx="2784475" cy="1631950"/>
            <a:chOff x="3002" y="2417"/>
            <a:chExt cx="1754" cy="1028"/>
          </a:xfrm>
        </p:grpSpPr>
        <p:sp>
          <p:nvSpPr>
            <p:cNvPr id="37948" name="Rectangle 60"/>
            <p:cNvSpPr>
              <a:spLocks noChangeArrowheads="1"/>
            </p:cNvSpPr>
            <p:nvPr/>
          </p:nvSpPr>
          <p:spPr bwMode="auto">
            <a:xfrm>
              <a:off x="3002" y="3051"/>
              <a:ext cx="1175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949" name="Text Box 61"/>
            <p:cNvSpPr txBox="1">
              <a:spLocks noChangeArrowheads="1"/>
            </p:cNvSpPr>
            <p:nvPr/>
          </p:nvSpPr>
          <p:spPr bwMode="auto">
            <a:xfrm>
              <a:off x="3104" y="3042"/>
              <a:ext cx="1112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latin typeface="Comic Sans MS" pitchFamily="66" charset="0"/>
                </a:rPr>
                <a:t>S: 128.119.40.186, 80 </a:t>
              </a:r>
            </a:p>
            <a:p>
              <a:pPr eaLnBrk="0" hangingPunct="0"/>
              <a:r>
                <a:rPr lang="en-US" sz="1200">
                  <a:latin typeface="Comic Sans MS" pitchFamily="66" charset="0"/>
                </a:rPr>
                <a:t>D: 10.0.0.1, 3345</a:t>
              </a:r>
            </a:p>
            <a:p>
              <a:pPr eaLnBrk="0" hangingPunct="0"/>
              <a:endParaRPr lang="en-US" sz="1200">
                <a:latin typeface="Comic Sans MS" pitchFamily="66" charset="0"/>
              </a:endParaRPr>
            </a:p>
          </p:txBody>
        </p:sp>
        <p:grpSp>
          <p:nvGrpSpPr>
            <p:cNvPr id="37950" name="Group 62"/>
            <p:cNvGrpSpPr>
              <a:grpSpLocks/>
            </p:cNvGrpSpPr>
            <p:nvPr/>
          </p:nvGrpSpPr>
          <p:grpSpPr bwMode="auto">
            <a:xfrm>
              <a:off x="3054" y="3007"/>
              <a:ext cx="51" cy="99"/>
              <a:chOff x="5508" y="1599"/>
              <a:chExt cx="48" cy="99"/>
            </a:xfrm>
          </p:grpSpPr>
          <p:sp>
            <p:nvSpPr>
              <p:cNvPr id="37951" name="Freeform 63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72"/>
                  </a:cxn>
                  <a:cxn ang="0">
                    <a:pos x="27" y="99"/>
                  </a:cxn>
                  <a:cxn ang="0">
                    <a:pos x="48" y="21"/>
                  </a:cxn>
                  <a:cxn ang="0">
                    <a:pos x="21" y="0"/>
                  </a:cxn>
                </a:cxnLst>
                <a:rect l="0" t="0" r="r" b="b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52" name="Line 64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53" name="Line 65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</p:grpSp>
        <p:grpSp>
          <p:nvGrpSpPr>
            <p:cNvPr id="37954" name="Group 66"/>
            <p:cNvGrpSpPr>
              <a:grpSpLocks/>
            </p:cNvGrpSpPr>
            <p:nvPr/>
          </p:nvGrpSpPr>
          <p:grpSpPr bwMode="auto">
            <a:xfrm>
              <a:off x="3059" y="3248"/>
              <a:ext cx="51" cy="99"/>
              <a:chOff x="5508" y="1599"/>
              <a:chExt cx="48" cy="99"/>
            </a:xfrm>
          </p:grpSpPr>
          <p:sp>
            <p:nvSpPr>
              <p:cNvPr id="37955" name="Freeform 67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72"/>
                  </a:cxn>
                  <a:cxn ang="0">
                    <a:pos x="27" y="99"/>
                  </a:cxn>
                  <a:cxn ang="0">
                    <a:pos x="48" y="21"/>
                  </a:cxn>
                  <a:cxn ang="0">
                    <a:pos x="21" y="0"/>
                  </a:cxn>
                </a:cxnLst>
                <a:rect l="0" t="0" r="r" b="b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56" name="Line 68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57" name="Line 69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</p:grpSp>
        <p:sp>
          <p:nvSpPr>
            <p:cNvPr id="37958" name="Freeform 70"/>
            <p:cNvSpPr>
              <a:spLocks/>
            </p:cNvSpPr>
            <p:nvPr/>
          </p:nvSpPr>
          <p:spPr bwMode="auto">
            <a:xfrm>
              <a:off x="4179" y="2417"/>
              <a:ext cx="577" cy="768"/>
            </a:xfrm>
            <a:custGeom>
              <a:avLst/>
              <a:gdLst/>
              <a:ahLst/>
              <a:cxnLst>
                <a:cxn ang="0">
                  <a:pos x="577" y="0"/>
                </a:cxn>
                <a:cxn ang="0">
                  <a:pos x="342" y="0"/>
                </a:cxn>
                <a:cxn ang="0">
                  <a:pos x="342" y="768"/>
                </a:cxn>
                <a:cxn ang="0">
                  <a:pos x="0" y="760"/>
                </a:cxn>
              </a:cxnLst>
              <a:rect l="0" t="0" r="r" b="b"/>
              <a:pathLst>
                <a:path w="577" h="768">
                  <a:moveTo>
                    <a:pt x="577" y="0"/>
                  </a:moveTo>
                  <a:lnTo>
                    <a:pt x="342" y="0"/>
                  </a:lnTo>
                  <a:lnTo>
                    <a:pt x="342" y="768"/>
                  </a:lnTo>
                  <a:lnTo>
                    <a:pt x="0" y="7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grpSp>
          <p:nvGrpSpPr>
            <p:cNvPr id="37959" name="Group 71"/>
            <p:cNvGrpSpPr>
              <a:grpSpLocks/>
            </p:cNvGrpSpPr>
            <p:nvPr/>
          </p:nvGrpSpPr>
          <p:grpSpPr bwMode="auto">
            <a:xfrm>
              <a:off x="4240" y="3064"/>
              <a:ext cx="218" cy="231"/>
              <a:chOff x="5140" y="403"/>
              <a:chExt cx="218" cy="231"/>
            </a:xfrm>
          </p:grpSpPr>
          <p:sp>
            <p:nvSpPr>
              <p:cNvPr id="37960" name="Oval 72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61" name="Text Box 73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4</a:t>
                </a:r>
              </a:p>
            </p:txBody>
          </p:sp>
        </p:grpSp>
      </p:grpSp>
      <p:grpSp>
        <p:nvGrpSpPr>
          <p:cNvPr id="37962" name="Group 74"/>
          <p:cNvGrpSpPr>
            <a:grpSpLocks/>
          </p:cNvGrpSpPr>
          <p:nvPr/>
        </p:nvGrpSpPr>
        <p:grpSpPr bwMode="auto">
          <a:xfrm>
            <a:off x="1531938" y="3641725"/>
            <a:ext cx="2497137" cy="566738"/>
            <a:chOff x="1026" y="3559"/>
            <a:chExt cx="1573" cy="357"/>
          </a:xfrm>
        </p:grpSpPr>
        <p:grpSp>
          <p:nvGrpSpPr>
            <p:cNvPr id="37963" name="Group 75"/>
            <p:cNvGrpSpPr>
              <a:grpSpLocks/>
            </p:cNvGrpSpPr>
            <p:nvPr/>
          </p:nvGrpSpPr>
          <p:grpSpPr bwMode="auto">
            <a:xfrm>
              <a:off x="1412" y="3559"/>
              <a:ext cx="1187" cy="357"/>
              <a:chOff x="4381" y="786"/>
              <a:chExt cx="1108" cy="357"/>
            </a:xfrm>
          </p:grpSpPr>
          <p:sp>
            <p:nvSpPr>
              <p:cNvPr id="37964" name="Rectangle 76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65" name="Text Box 77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200">
                    <a:latin typeface="Comic Sans MS" pitchFamily="66" charset="0"/>
                  </a:rPr>
                  <a:t>S: 138.76.29.7, 5001</a:t>
                </a:r>
              </a:p>
              <a:p>
                <a:pPr eaLnBrk="0" hangingPunct="0"/>
                <a:r>
                  <a:rPr lang="en-US" sz="1200">
                    <a:latin typeface="Comic Sans MS" pitchFamily="66" charset="0"/>
                  </a:rPr>
                  <a:t>D: 128.119.40.186, 80</a:t>
                </a:r>
              </a:p>
            </p:txBody>
          </p:sp>
          <p:grpSp>
            <p:nvGrpSpPr>
              <p:cNvPr id="37966" name="Group 78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37967" name="Freeform 79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0" y="72"/>
                    </a:cxn>
                    <a:cxn ang="0">
                      <a:pos x="27" y="99"/>
                    </a:cxn>
                    <a:cxn ang="0">
                      <a:pos x="48" y="21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68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69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</p:grpSp>
          <p:grpSp>
            <p:nvGrpSpPr>
              <p:cNvPr id="37970" name="Group 82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37971" name="Freeform 83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0" y="72"/>
                    </a:cxn>
                    <a:cxn ang="0">
                      <a:pos x="27" y="99"/>
                    </a:cxn>
                    <a:cxn ang="0">
                      <a:pos x="48" y="21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72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  <p:sp>
              <p:nvSpPr>
                <p:cNvPr id="37973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IN"/>
                </a:p>
              </p:txBody>
            </p:sp>
          </p:grpSp>
        </p:grpSp>
        <p:sp>
          <p:nvSpPr>
            <p:cNvPr id="37974" name="Line 86"/>
            <p:cNvSpPr>
              <a:spLocks noChangeShapeType="1"/>
            </p:cNvSpPr>
            <p:nvPr/>
          </p:nvSpPr>
          <p:spPr bwMode="auto">
            <a:xfrm flipH="1">
              <a:off x="1026" y="3729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grpSp>
          <p:nvGrpSpPr>
            <p:cNvPr id="37975" name="Group 87"/>
            <p:cNvGrpSpPr>
              <a:grpSpLocks/>
            </p:cNvGrpSpPr>
            <p:nvPr/>
          </p:nvGrpSpPr>
          <p:grpSpPr bwMode="auto">
            <a:xfrm>
              <a:off x="1143" y="3616"/>
              <a:ext cx="218" cy="231"/>
              <a:chOff x="5140" y="403"/>
              <a:chExt cx="218" cy="231"/>
            </a:xfrm>
          </p:grpSpPr>
          <p:sp>
            <p:nvSpPr>
              <p:cNvPr id="37976" name="Oval 88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77" name="Text Box 89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2</a:t>
                </a:r>
              </a:p>
            </p:txBody>
          </p:sp>
        </p:grpSp>
      </p:grpSp>
      <p:grpSp>
        <p:nvGrpSpPr>
          <p:cNvPr id="37978" name="Group 90"/>
          <p:cNvGrpSpPr>
            <a:grpSpLocks/>
          </p:cNvGrpSpPr>
          <p:nvPr/>
        </p:nvGrpSpPr>
        <p:grpSpPr bwMode="auto">
          <a:xfrm>
            <a:off x="0" y="1643063"/>
            <a:ext cx="5154613" cy="2081212"/>
            <a:chOff x="0" y="1288"/>
            <a:chExt cx="3247" cy="1311"/>
          </a:xfrm>
        </p:grpSpPr>
        <p:sp>
          <p:nvSpPr>
            <p:cNvPr id="37979" name="Text Box 91"/>
            <p:cNvSpPr txBox="1">
              <a:spLocks noChangeArrowheads="1"/>
            </p:cNvSpPr>
            <p:nvPr/>
          </p:nvSpPr>
          <p:spPr bwMode="auto">
            <a:xfrm>
              <a:off x="0" y="1288"/>
              <a:ext cx="1357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u="sng">
                  <a:solidFill>
                    <a:srgbClr val="FF0000"/>
                  </a:solidFill>
                  <a:latin typeface="Comic Sans MS" pitchFamily="66" charset="0"/>
                </a:rPr>
                <a:t>2: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 NAT router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changes datagram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source addr from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10.0.0.1, 3345 to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138.76.29.7, 5001,</a:t>
              </a:r>
            </a:p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updates table</a:t>
              </a:r>
            </a:p>
          </p:txBody>
        </p:sp>
        <p:sp>
          <p:nvSpPr>
            <p:cNvPr id="37980" name="Line 92"/>
            <p:cNvSpPr>
              <a:spLocks noChangeShapeType="1"/>
            </p:cNvSpPr>
            <p:nvPr/>
          </p:nvSpPr>
          <p:spPr bwMode="auto">
            <a:xfrm>
              <a:off x="1285" y="2243"/>
              <a:ext cx="147" cy="3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7981" name="Line 93"/>
            <p:cNvSpPr>
              <a:spLocks noChangeShapeType="1"/>
            </p:cNvSpPr>
            <p:nvPr/>
          </p:nvSpPr>
          <p:spPr bwMode="auto">
            <a:xfrm flipV="1">
              <a:off x="1275" y="1788"/>
              <a:ext cx="663" cy="45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7982" name="Line 94"/>
            <p:cNvSpPr>
              <a:spLocks noChangeShapeType="1"/>
            </p:cNvSpPr>
            <p:nvPr/>
          </p:nvSpPr>
          <p:spPr bwMode="auto">
            <a:xfrm flipV="1">
              <a:off x="1275" y="1751"/>
              <a:ext cx="1972" cy="4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IN"/>
            </a:p>
          </p:txBody>
        </p:sp>
      </p:grpSp>
      <p:grpSp>
        <p:nvGrpSpPr>
          <p:cNvPr id="37983" name="Group 95"/>
          <p:cNvGrpSpPr>
            <a:grpSpLocks/>
          </p:cNvGrpSpPr>
          <p:nvPr/>
        </p:nvGrpSpPr>
        <p:grpSpPr bwMode="auto">
          <a:xfrm>
            <a:off x="1360488" y="4681538"/>
            <a:ext cx="2471737" cy="696912"/>
            <a:chOff x="1163" y="3752"/>
            <a:chExt cx="1557" cy="439"/>
          </a:xfrm>
        </p:grpSpPr>
        <p:sp>
          <p:nvSpPr>
            <p:cNvPr id="37984" name="Rectangle 96"/>
            <p:cNvSpPr>
              <a:spLocks noChangeArrowheads="1"/>
            </p:cNvSpPr>
            <p:nvPr/>
          </p:nvSpPr>
          <p:spPr bwMode="auto">
            <a:xfrm>
              <a:off x="1163" y="3796"/>
              <a:ext cx="118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985" name="Text Box 97"/>
            <p:cNvSpPr txBox="1">
              <a:spLocks noChangeArrowheads="1"/>
            </p:cNvSpPr>
            <p:nvPr/>
          </p:nvSpPr>
          <p:spPr bwMode="auto">
            <a:xfrm>
              <a:off x="1281" y="3788"/>
              <a:ext cx="112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latin typeface="Comic Sans MS" pitchFamily="66" charset="0"/>
                </a:rPr>
                <a:t>S: 128.119.40.186, 80 </a:t>
              </a:r>
            </a:p>
            <a:p>
              <a:pPr eaLnBrk="0" hangingPunct="0"/>
              <a:r>
                <a:rPr lang="en-US" sz="1200">
                  <a:latin typeface="Comic Sans MS" pitchFamily="66" charset="0"/>
                </a:rPr>
                <a:t>D: 138.76.29.7, 5001</a:t>
              </a:r>
            </a:p>
            <a:p>
              <a:pPr eaLnBrk="0" hangingPunct="0"/>
              <a:endParaRPr lang="en-US" sz="1200">
                <a:latin typeface="Comic Sans MS" pitchFamily="66" charset="0"/>
              </a:endParaRPr>
            </a:p>
          </p:txBody>
        </p:sp>
        <p:grpSp>
          <p:nvGrpSpPr>
            <p:cNvPr id="37986" name="Group 98"/>
            <p:cNvGrpSpPr>
              <a:grpSpLocks/>
            </p:cNvGrpSpPr>
            <p:nvPr/>
          </p:nvGrpSpPr>
          <p:grpSpPr bwMode="auto">
            <a:xfrm>
              <a:off x="1214" y="3752"/>
              <a:ext cx="52" cy="99"/>
              <a:chOff x="5508" y="1599"/>
              <a:chExt cx="48" cy="99"/>
            </a:xfrm>
          </p:grpSpPr>
          <p:sp>
            <p:nvSpPr>
              <p:cNvPr id="37987" name="Freeform 99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72"/>
                  </a:cxn>
                  <a:cxn ang="0">
                    <a:pos x="27" y="99"/>
                  </a:cxn>
                  <a:cxn ang="0">
                    <a:pos x="48" y="21"/>
                  </a:cxn>
                  <a:cxn ang="0">
                    <a:pos x="21" y="0"/>
                  </a:cxn>
                </a:cxnLst>
                <a:rect l="0" t="0" r="r" b="b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88" name="Line 100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89" name="Line 101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</p:grpSp>
        <p:grpSp>
          <p:nvGrpSpPr>
            <p:cNvPr id="37990" name="Group 102"/>
            <p:cNvGrpSpPr>
              <a:grpSpLocks/>
            </p:cNvGrpSpPr>
            <p:nvPr/>
          </p:nvGrpSpPr>
          <p:grpSpPr bwMode="auto">
            <a:xfrm>
              <a:off x="1193" y="3984"/>
              <a:ext cx="52" cy="99"/>
              <a:chOff x="5508" y="1599"/>
              <a:chExt cx="48" cy="99"/>
            </a:xfrm>
          </p:grpSpPr>
          <p:sp>
            <p:nvSpPr>
              <p:cNvPr id="37991" name="Freeform 103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72"/>
                  </a:cxn>
                  <a:cxn ang="0">
                    <a:pos x="27" y="99"/>
                  </a:cxn>
                  <a:cxn ang="0">
                    <a:pos x="48" y="21"/>
                  </a:cxn>
                  <a:cxn ang="0">
                    <a:pos x="21" y="0"/>
                  </a:cxn>
                </a:cxnLst>
                <a:rect l="0" t="0" r="r" b="b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92" name="Line 104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  <p:sp>
            <p:nvSpPr>
              <p:cNvPr id="37993" name="Line 105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IN"/>
              </a:p>
            </p:txBody>
          </p:sp>
        </p:grpSp>
        <p:sp>
          <p:nvSpPr>
            <p:cNvPr id="37994" name="Line 106"/>
            <p:cNvSpPr>
              <a:spLocks noChangeShapeType="1"/>
            </p:cNvSpPr>
            <p:nvPr/>
          </p:nvSpPr>
          <p:spPr bwMode="auto">
            <a:xfrm flipH="1">
              <a:off x="2344" y="3931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/>
            <a:lstStyle/>
            <a:p>
              <a:endParaRPr lang="en-IN"/>
            </a:p>
          </p:txBody>
        </p:sp>
        <p:grpSp>
          <p:nvGrpSpPr>
            <p:cNvPr id="37995" name="Group 107"/>
            <p:cNvGrpSpPr>
              <a:grpSpLocks/>
            </p:cNvGrpSpPr>
            <p:nvPr/>
          </p:nvGrpSpPr>
          <p:grpSpPr bwMode="auto">
            <a:xfrm>
              <a:off x="2409" y="3818"/>
              <a:ext cx="218" cy="231"/>
              <a:chOff x="5140" y="403"/>
              <a:chExt cx="218" cy="231"/>
            </a:xfrm>
          </p:grpSpPr>
          <p:sp>
            <p:nvSpPr>
              <p:cNvPr id="37996" name="Oval 108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7997" name="Text Box 109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FF0000"/>
                    </a:solidFill>
                    <a:latin typeface="Comic Sans MS" pitchFamily="66" charset="0"/>
                  </a:rPr>
                  <a:t>3</a:t>
                </a:r>
              </a:p>
            </p:txBody>
          </p:sp>
        </p:grpSp>
      </p:grpSp>
      <p:sp>
        <p:nvSpPr>
          <p:cNvPr id="37998" name="Text Box 110"/>
          <p:cNvSpPr txBox="1">
            <a:spLocks noChangeArrowheads="1"/>
          </p:cNvSpPr>
          <p:nvPr/>
        </p:nvSpPr>
        <p:spPr bwMode="auto">
          <a:xfrm>
            <a:off x="1317625" y="5141913"/>
            <a:ext cx="2159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u="sng">
                <a:solidFill>
                  <a:srgbClr val="FF0000"/>
                </a:solidFill>
                <a:latin typeface="Comic Sans MS" pitchFamily="66" charset="0"/>
              </a:rPr>
              <a:t>3:</a:t>
            </a: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 Reply arrives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 dest. address: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 138.76.29.7, 5001</a:t>
            </a:r>
          </a:p>
        </p:txBody>
      </p:sp>
      <p:sp>
        <p:nvSpPr>
          <p:cNvPr id="37999" name="Text Box 111"/>
          <p:cNvSpPr txBox="1">
            <a:spLocks noChangeArrowheads="1"/>
          </p:cNvSpPr>
          <p:nvPr/>
        </p:nvSpPr>
        <p:spPr bwMode="auto">
          <a:xfrm>
            <a:off x="4741863" y="4976813"/>
            <a:ext cx="40116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u="sng">
                <a:solidFill>
                  <a:srgbClr val="FF0000"/>
                </a:solidFill>
                <a:latin typeface="Comic Sans MS" pitchFamily="66" charset="0"/>
              </a:rPr>
              <a:t>4:</a:t>
            </a: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 NAT router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changes datagram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dest addr from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138.76.29.7, 5001 to 10.0.0.1, 3345</a:t>
            </a:r>
            <a:r>
              <a:rPr lang="en-US" sz="1800">
                <a:latin typeface="Comic Sans MS" pitchFamily="66" charset="0"/>
              </a:rPr>
              <a:t> </a:t>
            </a:r>
            <a:endParaRPr lang="en-US" sz="1800">
              <a:solidFill>
                <a:srgbClr val="FF0000"/>
              </a:solidFill>
              <a:latin typeface="Comic Sans MS" pitchFamily="66" charset="0"/>
            </a:endParaRPr>
          </a:p>
          <a:p>
            <a:pPr eaLnBrk="0" hangingPunct="0"/>
            <a:endParaRPr lang="en-US" sz="1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000" name="Line 112"/>
          <p:cNvSpPr>
            <a:spLocks noChangeShapeType="1"/>
          </p:cNvSpPr>
          <p:nvPr/>
        </p:nvSpPr>
        <p:spPr bwMode="auto">
          <a:xfrm>
            <a:off x="1022350" y="4273550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38001" name="Line 113"/>
          <p:cNvSpPr>
            <a:spLocks noChangeShapeType="1"/>
          </p:cNvSpPr>
          <p:nvPr/>
        </p:nvSpPr>
        <p:spPr bwMode="auto">
          <a:xfrm flipH="1" flipV="1">
            <a:off x="2162175" y="628650"/>
            <a:ext cx="1895475" cy="150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38002" name="Text Box 114"/>
          <p:cNvSpPr txBox="1">
            <a:spLocks noChangeArrowheads="1"/>
          </p:cNvSpPr>
          <p:nvPr/>
        </p:nvSpPr>
        <p:spPr bwMode="auto">
          <a:xfrm>
            <a:off x="1041400" y="165100"/>
            <a:ext cx="429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Arbitrarily chosen by NAT router</a:t>
            </a:r>
          </a:p>
        </p:txBody>
      </p:sp>
      <p:pic>
        <p:nvPicPr>
          <p:cNvPr id="115" name="Picture 114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46" grpId="0" autoUpdateAnimBg="0"/>
      <p:bldP spid="37998" grpId="0" autoUpdateAnimBg="0"/>
      <p:bldP spid="3799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NAT: Network Address Translation</a:t>
            </a: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16-bit port-number field: </a:t>
            </a:r>
          </a:p>
          <a:p>
            <a:pPr lvl="1"/>
            <a:r>
              <a:rPr lang="en-US" sz="2400"/>
              <a:t>60,000 simultaneous connections with a single LAN-side address!</a:t>
            </a:r>
          </a:p>
          <a:p>
            <a:r>
              <a:rPr lang="en-US" sz="2800"/>
              <a:t>NAT is controversial:</a:t>
            </a:r>
          </a:p>
          <a:p>
            <a:pPr lvl="1"/>
            <a:r>
              <a:rPr lang="en-US" sz="2400"/>
              <a:t>routers should only process up to layer 3</a:t>
            </a:r>
          </a:p>
          <a:p>
            <a:pPr lvl="1"/>
            <a:r>
              <a:rPr lang="en-US" sz="2400"/>
              <a:t>violates end-to-end argument</a:t>
            </a:r>
          </a:p>
          <a:p>
            <a:pPr lvl="2"/>
            <a:r>
              <a:rPr lang="en-US" sz="2000"/>
              <a:t>NAT possibility must be taken into account by app designers, eg, P2P applications</a:t>
            </a:r>
          </a:p>
          <a:p>
            <a:pPr lvl="1"/>
            <a:r>
              <a:rPr lang="en-US" sz="2400"/>
              <a:t>address shortage should instead be solved by IPv6</a:t>
            </a:r>
          </a:p>
          <a:p>
            <a:endParaRPr lang="en-US" sz="280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4881" y="6180545"/>
            <a:ext cx="1429119" cy="67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4068</TotalTime>
  <Words>3269</Words>
  <Application>Microsoft PowerPoint</Application>
  <PresentationFormat>On-screen Show (4:3)</PresentationFormat>
  <Paragraphs>684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Office Theme</vt:lpstr>
      <vt:lpstr>Clip</vt:lpstr>
      <vt:lpstr>ClipArt</vt:lpstr>
      <vt:lpstr>LENDI INSTITUTE OF ENGINEERING AND TECHNOLGOY (Autonomous) Approved by AICTE and Permanently affiliated to JNTU Gurajada-Vizianagaram.</vt:lpstr>
      <vt:lpstr> Subject:  Advanced Computer Netwroks   UNIT 1 IPv4 Addressing: Introduction </vt:lpstr>
      <vt:lpstr>IP Addressing: introduction</vt:lpstr>
      <vt:lpstr>IP Addressing</vt:lpstr>
      <vt:lpstr>IP Addressing</vt:lpstr>
      <vt:lpstr>IP Addresses</vt:lpstr>
      <vt:lpstr>IP Addresses (Class A, B, C. D later)</vt:lpstr>
      <vt:lpstr>Classful addressing</vt:lpstr>
      <vt:lpstr>IP addressing: CIDR (RFC 1519)</vt:lpstr>
      <vt:lpstr>IP addresses: how to get one?</vt:lpstr>
      <vt:lpstr>IP addresses: how to get one?</vt:lpstr>
      <vt:lpstr>Hierarchical addressing: route aggregation</vt:lpstr>
      <vt:lpstr>Hierarchical addressing: more specific routes</vt:lpstr>
      <vt:lpstr>IP addressing: the last word...</vt:lpstr>
      <vt:lpstr>Little more on DHCP</vt:lpstr>
      <vt:lpstr>Getting a datagram from source to dest.</vt:lpstr>
      <vt:lpstr>Getting a datagram from source to dest.</vt:lpstr>
      <vt:lpstr>Getting a datagram from source to dest.</vt:lpstr>
      <vt:lpstr>More on forwarding tables</vt:lpstr>
      <vt:lpstr>IP datagram format</vt:lpstr>
      <vt:lpstr>IP datagram format (cont’d)</vt:lpstr>
      <vt:lpstr>IP datagram format (cont’d)</vt:lpstr>
      <vt:lpstr>IP datagram format (cont’d)</vt:lpstr>
      <vt:lpstr>IP datagram format (cont’d)</vt:lpstr>
      <vt:lpstr>IP Fragmentation &amp; Reassembly</vt:lpstr>
      <vt:lpstr>IP Fragmentation and Reassembly</vt:lpstr>
      <vt:lpstr>ICMP: Internet Control Message Protocol</vt:lpstr>
      <vt:lpstr>ICMP: Internet Control Message Protocol</vt:lpstr>
      <vt:lpstr>ICMP: Ping</vt:lpstr>
      <vt:lpstr>Slide 30</vt:lpstr>
      <vt:lpstr>DHCP: Dynamic Host Configuration Protocol</vt:lpstr>
      <vt:lpstr>DHCP client-server scenario</vt:lpstr>
      <vt:lpstr>DHCP client-server scenario</vt:lpstr>
      <vt:lpstr>NAT: Network Address Translation</vt:lpstr>
      <vt:lpstr>NAT: Network Address Translation</vt:lpstr>
      <vt:lpstr>NAT: Network Address Translation</vt:lpstr>
      <vt:lpstr>NAT: Network Address Translation</vt:lpstr>
      <vt:lpstr>NAT: Network Address Translation</vt:lpstr>
    </vt:vector>
  </TitlesOfParts>
  <Company>Dell - Personal Systems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 Addressing: introduction</dc:title>
  <dc:creator>chettri</dc:creator>
  <cp:lastModifiedBy>Windows User</cp:lastModifiedBy>
  <cp:revision>15</cp:revision>
  <dcterms:created xsi:type="dcterms:W3CDTF">2002-11-18T01:54:39Z</dcterms:created>
  <dcterms:modified xsi:type="dcterms:W3CDTF">2025-03-22T10:14:44Z</dcterms:modified>
</cp:coreProperties>
</file>